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2"/>
  </p:notesMasterIdLst>
  <p:handoutMasterIdLst>
    <p:handoutMasterId r:id="rId173"/>
  </p:handoutMasterIdLst>
  <p:sldIdLst>
    <p:sldId id="355" r:id="rId2"/>
    <p:sldId id="379" r:id="rId3"/>
    <p:sldId id="370" r:id="rId4"/>
    <p:sldId id="354" r:id="rId5"/>
    <p:sldId id="534" r:id="rId6"/>
    <p:sldId id="455" r:id="rId7"/>
    <p:sldId id="535" r:id="rId8"/>
    <p:sldId id="612" r:id="rId9"/>
    <p:sldId id="613" r:id="rId10"/>
    <p:sldId id="456" r:id="rId11"/>
    <p:sldId id="453" r:id="rId12"/>
    <p:sldId id="371" r:id="rId13"/>
    <p:sldId id="454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5" r:id="rId22"/>
    <p:sldId id="464" r:id="rId23"/>
    <p:sldId id="466" r:id="rId24"/>
    <p:sldId id="467" r:id="rId25"/>
    <p:sldId id="468" r:id="rId26"/>
    <p:sldId id="536" r:id="rId27"/>
    <p:sldId id="614" r:id="rId28"/>
    <p:sldId id="469" r:id="rId29"/>
    <p:sldId id="470" r:id="rId30"/>
    <p:sldId id="471" r:id="rId31"/>
    <p:sldId id="537" r:id="rId32"/>
    <p:sldId id="472" r:id="rId33"/>
    <p:sldId id="538" r:id="rId34"/>
    <p:sldId id="540" r:id="rId35"/>
    <p:sldId id="539" r:id="rId36"/>
    <p:sldId id="541" r:id="rId37"/>
    <p:sldId id="474" r:id="rId38"/>
    <p:sldId id="542" r:id="rId39"/>
    <p:sldId id="475" r:id="rId40"/>
    <p:sldId id="476" r:id="rId41"/>
    <p:sldId id="478" r:id="rId42"/>
    <p:sldId id="543" r:id="rId43"/>
    <p:sldId id="479" r:id="rId44"/>
    <p:sldId id="480" r:id="rId45"/>
    <p:sldId id="544" r:id="rId46"/>
    <p:sldId id="481" r:id="rId47"/>
    <p:sldId id="482" r:id="rId48"/>
    <p:sldId id="483" r:id="rId49"/>
    <p:sldId id="484" r:id="rId50"/>
    <p:sldId id="545" r:id="rId51"/>
    <p:sldId id="485" r:id="rId52"/>
    <p:sldId id="546" r:id="rId53"/>
    <p:sldId id="637" r:id="rId54"/>
    <p:sldId id="486" r:id="rId55"/>
    <p:sldId id="473" r:id="rId56"/>
    <p:sldId id="487" r:id="rId57"/>
    <p:sldId id="488" r:id="rId58"/>
    <p:sldId id="489" r:id="rId59"/>
    <p:sldId id="638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639" r:id="rId68"/>
    <p:sldId id="497" r:id="rId69"/>
    <p:sldId id="498" r:id="rId70"/>
    <p:sldId id="640" r:id="rId71"/>
    <p:sldId id="499" r:id="rId72"/>
    <p:sldId id="641" r:id="rId73"/>
    <p:sldId id="500" r:id="rId74"/>
    <p:sldId id="501" r:id="rId75"/>
    <p:sldId id="502" r:id="rId76"/>
    <p:sldId id="503" r:id="rId77"/>
    <p:sldId id="504" r:id="rId78"/>
    <p:sldId id="505" r:id="rId79"/>
    <p:sldId id="360" r:id="rId80"/>
    <p:sldId id="507" r:id="rId81"/>
    <p:sldId id="506" r:id="rId82"/>
    <p:sldId id="508" r:id="rId83"/>
    <p:sldId id="510" r:id="rId84"/>
    <p:sldId id="511" r:id="rId85"/>
    <p:sldId id="512" r:id="rId86"/>
    <p:sldId id="513" r:id="rId87"/>
    <p:sldId id="514" r:id="rId88"/>
    <p:sldId id="517" r:id="rId89"/>
    <p:sldId id="521" r:id="rId90"/>
    <p:sldId id="522" r:id="rId91"/>
    <p:sldId id="518" r:id="rId92"/>
    <p:sldId id="520" r:id="rId93"/>
    <p:sldId id="519" r:id="rId94"/>
    <p:sldId id="523" r:id="rId95"/>
    <p:sldId id="524" r:id="rId96"/>
    <p:sldId id="526" r:id="rId97"/>
    <p:sldId id="527" r:id="rId98"/>
    <p:sldId id="560" r:id="rId99"/>
    <p:sldId id="561" r:id="rId100"/>
    <p:sldId id="525" r:id="rId101"/>
    <p:sldId id="528" r:id="rId102"/>
    <p:sldId id="530" r:id="rId103"/>
    <p:sldId id="531" r:id="rId104"/>
    <p:sldId id="533" r:id="rId105"/>
    <p:sldId id="547" r:id="rId106"/>
    <p:sldId id="548" r:id="rId107"/>
    <p:sldId id="550" r:id="rId108"/>
    <p:sldId id="552" r:id="rId109"/>
    <p:sldId id="618" r:id="rId110"/>
    <p:sldId id="553" r:id="rId111"/>
    <p:sldId id="554" r:id="rId112"/>
    <p:sldId id="555" r:id="rId113"/>
    <p:sldId id="556" r:id="rId114"/>
    <p:sldId id="557" r:id="rId115"/>
    <p:sldId id="562" r:id="rId116"/>
    <p:sldId id="621" r:id="rId117"/>
    <p:sldId id="563" r:id="rId118"/>
    <p:sldId id="564" r:id="rId119"/>
    <p:sldId id="566" r:id="rId120"/>
    <p:sldId id="567" r:id="rId121"/>
    <p:sldId id="568" r:id="rId122"/>
    <p:sldId id="569" r:id="rId123"/>
    <p:sldId id="622" r:id="rId124"/>
    <p:sldId id="623" r:id="rId125"/>
    <p:sldId id="571" r:id="rId126"/>
    <p:sldId id="624" r:id="rId127"/>
    <p:sldId id="573" r:id="rId128"/>
    <p:sldId id="576" r:id="rId129"/>
    <p:sldId id="577" r:id="rId130"/>
    <p:sldId id="579" r:id="rId131"/>
    <p:sldId id="581" r:id="rId132"/>
    <p:sldId id="625" r:id="rId133"/>
    <p:sldId id="580" r:id="rId134"/>
    <p:sldId id="583" r:id="rId135"/>
    <p:sldId id="584" r:id="rId136"/>
    <p:sldId id="585" r:id="rId137"/>
    <p:sldId id="626" r:id="rId138"/>
    <p:sldId id="588" r:id="rId139"/>
    <p:sldId id="589" r:id="rId140"/>
    <p:sldId id="591" r:id="rId141"/>
    <p:sldId id="627" r:id="rId142"/>
    <p:sldId id="586" r:id="rId143"/>
    <p:sldId id="628" r:id="rId144"/>
    <p:sldId id="596" r:id="rId145"/>
    <p:sldId id="629" r:id="rId146"/>
    <p:sldId id="587" r:id="rId147"/>
    <p:sldId id="594" r:id="rId148"/>
    <p:sldId id="598" r:id="rId149"/>
    <p:sldId id="632" r:id="rId150"/>
    <p:sldId id="631" r:id="rId151"/>
    <p:sldId id="630" r:id="rId152"/>
    <p:sldId id="600" r:id="rId153"/>
    <p:sldId id="602" r:id="rId154"/>
    <p:sldId id="615" r:id="rId155"/>
    <p:sldId id="601" r:id="rId156"/>
    <p:sldId id="549" r:id="rId157"/>
    <p:sldId id="616" r:id="rId158"/>
    <p:sldId id="603" r:id="rId159"/>
    <p:sldId id="604" r:id="rId160"/>
    <p:sldId id="633" r:id="rId161"/>
    <p:sldId id="634" r:id="rId162"/>
    <p:sldId id="635" r:id="rId163"/>
    <p:sldId id="606" r:id="rId164"/>
    <p:sldId id="607" r:id="rId165"/>
    <p:sldId id="608" r:id="rId166"/>
    <p:sldId id="609" r:id="rId167"/>
    <p:sldId id="610" r:id="rId168"/>
    <p:sldId id="636" r:id="rId169"/>
    <p:sldId id="368" r:id="rId170"/>
    <p:sldId id="619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9AC7042-CAF7-4082-AAC1-BD9FA6F9B2BD}">
          <p14:sldIdLst>
            <p14:sldId id="355"/>
          </p14:sldIdLst>
        </p14:section>
        <p14:section name="Review" id="{2A857BCB-DA1A-436B-8571-AEA1ED624410}">
          <p14:sldIdLst>
            <p14:sldId id="379"/>
          </p14:sldIdLst>
        </p14:section>
        <p14:section name="Today's Topic" id="{BF419E06-A225-49E2-8E02-B3DCDA814444}">
          <p14:sldIdLst>
            <p14:sldId id="370"/>
          </p14:sldIdLst>
        </p14:section>
        <p14:section name="Part 1" id="{CDEB64C4-F012-4481-BBFA-83CFE397D6C6}">
          <p14:sldIdLst>
            <p14:sldId id="354"/>
            <p14:sldId id="534"/>
            <p14:sldId id="455"/>
            <p14:sldId id="535"/>
            <p14:sldId id="612"/>
            <p14:sldId id="613"/>
            <p14:sldId id="456"/>
            <p14:sldId id="453"/>
            <p14:sldId id="371"/>
            <p14:sldId id="454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4"/>
            <p14:sldId id="466"/>
            <p14:sldId id="467"/>
            <p14:sldId id="468"/>
            <p14:sldId id="536"/>
            <p14:sldId id="614"/>
            <p14:sldId id="469"/>
            <p14:sldId id="470"/>
          </p14:sldIdLst>
        </p14:section>
        <p14:section name="Part 2" id="{977F3630-9DD8-474C-93BA-BCFF5DE26985}">
          <p14:sldIdLst>
            <p14:sldId id="471"/>
            <p14:sldId id="537"/>
            <p14:sldId id="472"/>
            <p14:sldId id="538"/>
            <p14:sldId id="540"/>
            <p14:sldId id="539"/>
            <p14:sldId id="541"/>
            <p14:sldId id="474"/>
            <p14:sldId id="542"/>
            <p14:sldId id="475"/>
            <p14:sldId id="476"/>
            <p14:sldId id="478"/>
            <p14:sldId id="543"/>
            <p14:sldId id="479"/>
            <p14:sldId id="480"/>
            <p14:sldId id="544"/>
            <p14:sldId id="481"/>
            <p14:sldId id="482"/>
            <p14:sldId id="483"/>
            <p14:sldId id="484"/>
            <p14:sldId id="545"/>
            <p14:sldId id="485"/>
            <p14:sldId id="546"/>
            <p14:sldId id="637"/>
            <p14:sldId id="486"/>
            <p14:sldId id="473"/>
            <p14:sldId id="487"/>
            <p14:sldId id="488"/>
            <p14:sldId id="489"/>
            <p14:sldId id="638"/>
            <p14:sldId id="490"/>
            <p14:sldId id="491"/>
            <p14:sldId id="492"/>
            <p14:sldId id="493"/>
            <p14:sldId id="494"/>
            <p14:sldId id="495"/>
            <p14:sldId id="496"/>
            <p14:sldId id="639"/>
            <p14:sldId id="497"/>
            <p14:sldId id="498"/>
            <p14:sldId id="640"/>
            <p14:sldId id="499"/>
            <p14:sldId id="641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Part 3" id="{2BC74703-2568-4626-B41E-810FF066011B}">
          <p14:sldIdLst>
            <p14:sldId id="360"/>
            <p14:sldId id="507"/>
            <p14:sldId id="506"/>
            <p14:sldId id="508"/>
            <p14:sldId id="510"/>
            <p14:sldId id="511"/>
            <p14:sldId id="512"/>
            <p14:sldId id="513"/>
            <p14:sldId id="514"/>
            <p14:sldId id="517"/>
            <p14:sldId id="521"/>
            <p14:sldId id="522"/>
            <p14:sldId id="518"/>
            <p14:sldId id="520"/>
            <p14:sldId id="519"/>
            <p14:sldId id="523"/>
            <p14:sldId id="524"/>
            <p14:sldId id="526"/>
            <p14:sldId id="527"/>
            <p14:sldId id="560"/>
            <p14:sldId id="561"/>
            <p14:sldId id="525"/>
            <p14:sldId id="528"/>
            <p14:sldId id="530"/>
            <p14:sldId id="531"/>
            <p14:sldId id="533"/>
            <p14:sldId id="547"/>
            <p14:sldId id="548"/>
            <p14:sldId id="550"/>
            <p14:sldId id="552"/>
            <p14:sldId id="618"/>
            <p14:sldId id="553"/>
            <p14:sldId id="554"/>
            <p14:sldId id="555"/>
            <p14:sldId id="556"/>
            <p14:sldId id="557"/>
            <p14:sldId id="562"/>
            <p14:sldId id="621"/>
            <p14:sldId id="563"/>
            <p14:sldId id="564"/>
            <p14:sldId id="566"/>
            <p14:sldId id="567"/>
            <p14:sldId id="568"/>
            <p14:sldId id="569"/>
            <p14:sldId id="622"/>
            <p14:sldId id="623"/>
            <p14:sldId id="571"/>
            <p14:sldId id="624"/>
            <p14:sldId id="573"/>
            <p14:sldId id="576"/>
            <p14:sldId id="577"/>
            <p14:sldId id="579"/>
            <p14:sldId id="581"/>
            <p14:sldId id="625"/>
            <p14:sldId id="580"/>
            <p14:sldId id="583"/>
            <p14:sldId id="584"/>
            <p14:sldId id="585"/>
            <p14:sldId id="626"/>
            <p14:sldId id="588"/>
            <p14:sldId id="589"/>
            <p14:sldId id="591"/>
            <p14:sldId id="627"/>
            <p14:sldId id="586"/>
            <p14:sldId id="628"/>
            <p14:sldId id="596"/>
            <p14:sldId id="629"/>
            <p14:sldId id="587"/>
            <p14:sldId id="594"/>
            <p14:sldId id="598"/>
            <p14:sldId id="632"/>
            <p14:sldId id="631"/>
            <p14:sldId id="630"/>
            <p14:sldId id="600"/>
            <p14:sldId id="602"/>
            <p14:sldId id="615"/>
            <p14:sldId id="601"/>
            <p14:sldId id="549"/>
            <p14:sldId id="616"/>
            <p14:sldId id="603"/>
            <p14:sldId id="604"/>
            <p14:sldId id="633"/>
            <p14:sldId id="634"/>
            <p14:sldId id="635"/>
            <p14:sldId id="606"/>
            <p14:sldId id="607"/>
            <p14:sldId id="608"/>
            <p14:sldId id="609"/>
            <p14:sldId id="610"/>
            <p14:sldId id="636"/>
          </p14:sldIdLst>
        </p14:section>
        <p14:section name="Special Thanks" id="{C1C0571A-2270-48F2-9DDA-C46DC7606622}">
          <p14:sldIdLst>
            <p14:sldId id="368"/>
          </p14:sldIdLst>
        </p14:section>
        <p14:section name="reference" id="{57CDD956-A572-4BB0-B6A9-244DBB9B0209}">
          <p14:sldIdLst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merchoi" initials="R" lastIdx="1" clrIdx="0">
    <p:extLst>
      <p:ext uri="{19B8F6BF-5375-455C-9EA6-DF929625EA0E}">
        <p15:presenceInfo xmlns:p15="http://schemas.microsoft.com/office/powerpoint/2012/main" userId="Rammercho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BFF"/>
    <a:srgbClr val="DCAD1F"/>
    <a:srgbClr val="F1A75A"/>
    <a:srgbClr val="E6C81E"/>
    <a:srgbClr val="F4DF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2604" autoAdjust="0"/>
  </p:normalViewPr>
  <p:slideViewPr>
    <p:cSldViewPr snapToGrid="0">
      <p:cViewPr varScale="1">
        <p:scale>
          <a:sx n="76" d="100"/>
          <a:sy n="76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72"/>
      </p:cViewPr>
      <p:guideLst/>
    </p:cSldViewPr>
  </p:notesViewPr>
  <p:gridSpacing cx="147600" cy="1476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09T06:48:42.36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t>2016-01-09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t>1/9/2016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50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레이스는 같은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메모리 공간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에 접근할 때 발생한다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4535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bg1"/>
                </a:solidFill>
              </a:rPr>
              <a:t>싱글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bg1"/>
                </a:solidFill>
              </a:rPr>
              <a:t> 입장에서 생각해보면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x</a:t>
            </a:r>
            <a:r>
              <a:rPr lang="ko-KR" altLang="en-US" sz="1200" dirty="0" smtClean="0">
                <a:solidFill>
                  <a:schemeClr val="bg1"/>
                </a:solidFill>
              </a:rPr>
              <a:t>를 먼저 </a:t>
            </a:r>
            <a:r>
              <a:rPr lang="en-US" altLang="ko-KR" sz="1200" dirty="0" smtClean="0">
                <a:solidFill>
                  <a:schemeClr val="bg1"/>
                </a:solidFill>
              </a:rPr>
              <a:t>store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하든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, y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를 먼저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store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하든 상관이 없습니다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solidFill>
                  <a:schemeClr val="bg1"/>
                </a:solidFill>
              </a:rPr>
              <a:t>x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y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는 서로 의존성이 없으니까요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solidFill>
                  <a:schemeClr val="bg1"/>
                </a:solidFill>
              </a:rPr>
              <a:t>load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도 마찬가지입니다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.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85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7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결과를 자세히 보시면</a:t>
            </a:r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를 업데이트 하는 </a:t>
            </a:r>
            <a:r>
              <a:rPr lang="en-US" altLang="ko-KR" dirty="0" smtClean="0"/>
              <a:t>t1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스레드에서</a:t>
            </a:r>
            <a:r>
              <a:rPr lang="en-US" altLang="ko-KR" baseline="0" dirty="0" smtClean="0"/>
              <a:t>, x = 5</a:t>
            </a:r>
            <a:r>
              <a:rPr lang="ko-KR" altLang="en-US" baseline="0" dirty="0" smtClean="0"/>
              <a:t>를 쓸 때 이미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인 것을 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를 업데이트하는 </a:t>
            </a:r>
            <a:r>
              <a:rPr lang="en-US" altLang="ko-KR" baseline="0" dirty="0" smtClean="0"/>
              <a:t>t2</a:t>
            </a:r>
            <a:r>
              <a:rPr lang="ko-KR" altLang="en-US" baseline="0" dirty="0" err="1" smtClean="0"/>
              <a:t>스레드에서는</a:t>
            </a:r>
            <a:r>
              <a:rPr lang="en-US" altLang="ko-KR" baseline="0" dirty="0" smtClean="0"/>
              <a:t>, y = 4</a:t>
            </a:r>
            <a:r>
              <a:rPr lang="ko-KR" altLang="en-US" baseline="0" dirty="0" smtClean="0"/>
              <a:t>를 쓸 때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가 이미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인 것을 보았습니다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마치 미래를 관측한 듯한 결과를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자세한 실행 순서는 저도 알 수가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순서바뀜으로</a:t>
            </a:r>
            <a:r>
              <a:rPr lang="ko-KR" altLang="en-US" dirty="0" smtClean="0"/>
              <a:t> 인해 이러한 결과가 나올 수도 있다는 것만 기억해주시면 될 것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시간이 된다면 여기서 어떻게 실행되면 이렇게 되는지 토의해보았으면 좋겠습니다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62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정육면체의 방 안에 들어있는 사람에게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 사람은 노트를 들고 있음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노트는 처음에 </a:t>
            </a:r>
            <a:r>
              <a:rPr lang="en-US" altLang="ko-KR" sz="1200" dirty="0" smtClean="0">
                <a:solidFill>
                  <a:schemeClr val="bg1"/>
                </a:solidFill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</a:rPr>
              <a:t>가 쓰여있음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눈치채셨겠지만 이건 메모리임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72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(1) 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“10</a:t>
            </a:r>
            <a:r>
              <a:rPr lang="ko-KR" altLang="en-US" sz="1200" dirty="0" smtClean="0">
                <a:solidFill>
                  <a:schemeClr val="bg1"/>
                </a:solidFill>
              </a:rPr>
              <a:t>을 저장해주세요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“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노트에는 </a:t>
            </a:r>
            <a:r>
              <a:rPr lang="en-US" altLang="ko-KR" sz="1200" dirty="0" smtClean="0">
                <a:solidFill>
                  <a:schemeClr val="bg1"/>
                </a:solidFill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</a:rPr>
              <a:t>이 쓰여짐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61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(1) 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“23, 3, 1, 2, 42</a:t>
            </a:r>
            <a:r>
              <a:rPr lang="ko-KR" altLang="en-US" sz="1200" dirty="0" smtClean="0">
                <a:solidFill>
                  <a:schemeClr val="bg1"/>
                </a:solidFill>
              </a:rPr>
              <a:t>를 저장해주세요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“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노트에는 </a:t>
            </a:r>
            <a:r>
              <a:rPr lang="en-US" altLang="ko-KR" sz="1200" dirty="0" smtClean="0">
                <a:solidFill>
                  <a:schemeClr val="bg1"/>
                </a:solidFill>
              </a:rPr>
              <a:t>23, 3, 1, 2, 42</a:t>
            </a:r>
            <a:r>
              <a:rPr lang="ko-KR" altLang="en-US" sz="1200" dirty="0" smtClean="0">
                <a:solidFill>
                  <a:schemeClr val="bg1"/>
                </a:solidFill>
              </a:rPr>
              <a:t>가 쓰여짐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794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(2) 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저장된 수를 알려주세요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수를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리턴할까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6028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(2) 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저장된 수를 알려주세요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수를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리턴할까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581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(2) 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저장된 수를 알려주세요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수를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리턴할까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1032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(2) 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저장된 수를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한번 더 </a:t>
            </a:r>
            <a:r>
              <a:rPr lang="ko-KR" altLang="en-US" sz="1200" dirty="0" smtClean="0">
                <a:solidFill>
                  <a:schemeClr val="bg1"/>
                </a:solidFill>
              </a:rPr>
              <a:t>알려주세요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 때에는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이전에 알려줬던 값 </a:t>
            </a:r>
            <a:r>
              <a:rPr lang="en-US" altLang="ko-KR" sz="1200" dirty="0" smtClean="0">
                <a:solidFill>
                  <a:schemeClr val="bg1"/>
                </a:solidFill>
              </a:rPr>
              <a:t>or </a:t>
            </a:r>
            <a:r>
              <a:rPr lang="ko-KR" altLang="en-US" sz="1200" dirty="0" smtClean="0">
                <a:solidFill>
                  <a:schemeClr val="bg1"/>
                </a:solidFill>
              </a:rPr>
              <a:t>그보다 나중 값을 알려줌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이전에 알려줬던 값보다 과거의 값을 말해주지는 않는다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66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굉장히 두려운데요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78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이해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어떤 사람</a:t>
            </a:r>
            <a:r>
              <a:rPr lang="en-US" altLang="ko-KR" sz="1200" dirty="0" smtClean="0">
                <a:solidFill>
                  <a:schemeClr val="bg1"/>
                </a:solidFill>
              </a:rPr>
              <a:t>(2) 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전화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저장된 수를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한번 더 </a:t>
            </a:r>
            <a:r>
              <a:rPr lang="ko-KR" altLang="en-US" sz="1200" dirty="0" smtClean="0">
                <a:solidFill>
                  <a:schemeClr val="bg1"/>
                </a:solidFill>
              </a:rPr>
              <a:t>알려주세요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 때에는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이전에 알려줬던 값 </a:t>
            </a:r>
            <a:r>
              <a:rPr lang="en-US" altLang="ko-KR" sz="1200" dirty="0" smtClean="0">
                <a:solidFill>
                  <a:schemeClr val="bg1"/>
                </a:solidFill>
              </a:rPr>
              <a:t>or </a:t>
            </a:r>
            <a:r>
              <a:rPr lang="ko-KR" altLang="en-US" sz="1200" dirty="0" smtClean="0">
                <a:solidFill>
                  <a:schemeClr val="bg1"/>
                </a:solidFill>
              </a:rPr>
              <a:t>그보다 나중 값을 알려줌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이전에 알려줬던 값보다 과거의 값을 말해주지는 않는다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187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이 예시를 </a:t>
            </a:r>
            <a:r>
              <a:rPr lang="en-US" altLang="ko-KR" sz="1200" dirty="0" smtClean="0">
                <a:solidFill>
                  <a:schemeClr val="bg1"/>
                </a:solidFill>
              </a:rPr>
              <a:t>List5.5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 에 적용해서 다시 한번 생각해보죠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baseline="0" dirty="0" smtClean="0">
                <a:solidFill>
                  <a:schemeClr val="bg1"/>
                </a:solidFill>
              </a:rPr>
              <a:t>왜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x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에서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false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를 읽을 수 있었던 것일까요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x</a:t>
            </a:r>
            <a:r>
              <a:rPr lang="ko-KR" altLang="en-US" sz="1200" dirty="0" smtClean="0">
                <a:solidFill>
                  <a:schemeClr val="bg1"/>
                </a:solidFill>
              </a:rPr>
              <a:t>의 값을 물어봤을 때</a:t>
            </a:r>
            <a:r>
              <a:rPr lang="en-US" altLang="ko-KR" sz="1200" dirty="0" smtClean="0">
                <a:solidFill>
                  <a:schemeClr val="bg1"/>
                </a:solidFill>
              </a:rPr>
              <a:t>, x</a:t>
            </a:r>
            <a:r>
              <a:rPr lang="ko-KR" altLang="en-US" sz="1200" dirty="0" smtClean="0">
                <a:solidFill>
                  <a:schemeClr val="bg1"/>
                </a:solidFill>
              </a:rPr>
              <a:t>의 최신 값을 알려줄 필요는 없다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x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</a:rPr>
              <a:t>는 다른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큐빅맨이므로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5007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59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 없겠어요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687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32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acquire release </a:t>
            </a:r>
            <a:r>
              <a:rPr lang="ko-KR" altLang="en-US" sz="1200" dirty="0" smtClean="0">
                <a:solidFill>
                  <a:schemeClr val="bg1"/>
                </a:solidFill>
              </a:rPr>
              <a:t>의 한계부터 보고 가시죠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 때 </a:t>
            </a:r>
            <a:r>
              <a:rPr lang="en-US" altLang="ko-KR" sz="1200" dirty="0" smtClean="0">
                <a:solidFill>
                  <a:schemeClr val="bg1"/>
                </a:solidFill>
              </a:rPr>
              <a:t>z</a:t>
            </a:r>
            <a:r>
              <a:rPr lang="ko-KR" altLang="en-US" sz="1200" dirty="0" smtClean="0">
                <a:solidFill>
                  <a:schemeClr val="bg1"/>
                </a:solidFill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</a:rPr>
              <a:t>이 될 수 있을까요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당연히 </a:t>
            </a:r>
            <a:r>
              <a:rPr lang="en-US" altLang="ko-KR" sz="1200" dirty="0" smtClean="0">
                <a:solidFill>
                  <a:schemeClr val="bg1"/>
                </a:solidFill>
              </a:rPr>
              <a:t>x</a:t>
            </a:r>
            <a:r>
              <a:rPr lang="ko-KR" altLang="en-US" sz="1200" dirty="0" smtClean="0">
                <a:solidFill>
                  <a:schemeClr val="bg1"/>
                </a:solidFill>
              </a:rPr>
              <a:t>랑 </a:t>
            </a:r>
            <a:r>
              <a:rPr lang="en-US" altLang="ko-KR" sz="1200" dirty="0" smtClean="0">
                <a:solidFill>
                  <a:schemeClr val="bg1"/>
                </a:solidFill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</a:rPr>
              <a:t>를 제대로 읽어서 </a:t>
            </a:r>
            <a:r>
              <a:rPr lang="en-US" altLang="ko-KR" sz="1200" dirty="0" smtClean="0">
                <a:solidFill>
                  <a:schemeClr val="bg1"/>
                </a:solidFill>
              </a:rPr>
              <a:t>z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</a:rPr>
              <a:t>이 안되게 하려고 쓰는 거겠죠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그런데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결론부터 말하자면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</a:rPr>
              <a:t>이 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(vs + inte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l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에서는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z == 0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안됨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66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050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793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043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acquire release </a:t>
            </a:r>
            <a:r>
              <a:rPr lang="ko-KR" altLang="en-US" sz="1200" dirty="0" smtClean="0">
                <a:solidFill>
                  <a:schemeClr val="bg1"/>
                </a:solidFill>
              </a:rPr>
              <a:t>의 역할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dirty="0" smtClean="0"/>
              <a:t>드디어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z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되지 않습니다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오예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이것이 바로 </a:t>
            </a:r>
            <a:r>
              <a:rPr lang="en-US" altLang="ko-KR" baseline="0" dirty="0" smtClean="0"/>
              <a:t>acquire-release </a:t>
            </a:r>
            <a:r>
              <a:rPr lang="ko-KR" altLang="en-US" baseline="0" dirty="0" smtClean="0"/>
              <a:t>의 용도입니다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만약 이렇다면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당신은 </a:t>
            </a:r>
            <a:r>
              <a:rPr lang="en-US" altLang="ko-KR" dirty="0" smtClean="0"/>
              <a:t>data race </a:t>
            </a:r>
            <a:r>
              <a:rPr lang="ko-KR" altLang="en-US" dirty="0" smtClean="0"/>
              <a:t>와 미정의 동작을 모두 갖고 있는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3900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t1 </a:t>
            </a:r>
            <a:r>
              <a:rPr lang="ko-KR" altLang="en-US" sz="1200" dirty="0" smtClean="0">
                <a:solidFill>
                  <a:schemeClr val="bg1"/>
                </a:solidFill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</a:rPr>
              <a:t>release </a:t>
            </a:r>
            <a:r>
              <a:rPr lang="ko-KR" altLang="en-US" sz="1200" dirty="0" smtClean="0">
                <a:solidFill>
                  <a:schemeClr val="bg1"/>
                </a:solidFill>
              </a:rPr>
              <a:t>로 쓴 변수를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t2 </a:t>
            </a:r>
            <a:r>
              <a:rPr lang="ko-KR" altLang="en-US" sz="1200" dirty="0" smtClean="0">
                <a:solidFill>
                  <a:schemeClr val="bg1"/>
                </a:solidFill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</a:rPr>
              <a:t>acquire </a:t>
            </a:r>
            <a:r>
              <a:rPr lang="ko-KR" altLang="en-US" sz="1200" dirty="0" smtClean="0">
                <a:solidFill>
                  <a:schemeClr val="bg1"/>
                </a:solidFill>
              </a:rPr>
              <a:t>로 읽으면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쓰기와 읽기가 동기화되며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bg1"/>
                </a:solidFill>
              </a:rPr>
              <a:t> 간 선행 관계가 성립한다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3145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release </a:t>
            </a:r>
            <a:r>
              <a:rPr lang="ko-KR" altLang="en-US" dirty="0" smtClean="0"/>
              <a:t>로 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t2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acquire </a:t>
            </a:r>
            <a:r>
              <a:rPr lang="ko-KR" altLang="en-US" dirty="0" smtClean="0"/>
              <a:t>로 읽으면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까지 </a:t>
            </a:r>
            <a:r>
              <a:rPr lang="en-US" altLang="ko-KR" baseline="0" dirty="0" err="1" smtClean="0"/>
              <a:t>seq_cst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처럼 선행관계가 성립하게 되는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305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큐빅맨이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들고있던</a:t>
            </a:r>
            <a:r>
              <a:rPr lang="ko-KR" altLang="en-US" sz="1200" dirty="0" smtClean="0">
                <a:solidFill>
                  <a:schemeClr val="bg1"/>
                </a:solidFill>
              </a:rPr>
              <a:t> 노트는 사실 한 페이지가 아니었습니다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그리고 사실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스레드들이</a:t>
            </a:r>
            <a:r>
              <a:rPr lang="ko-KR" altLang="en-US" sz="1200" dirty="0" smtClean="0">
                <a:solidFill>
                  <a:schemeClr val="bg1"/>
                </a:solidFill>
              </a:rPr>
              <a:t> 값을 저장할 때에는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페이지에 </a:t>
            </a:r>
            <a:r>
              <a:rPr lang="en-US" altLang="ko-KR" sz="1200" dirty="0" smtClean="0">
                <a:solidFill>
                  <a:schemeClr val="bg1"/>
                </a:solidFill>
              </a:rPr>
              <a:t>10 </a:t>
            </a:r>
            <a:r>
              <a:rPr lang="ko-KR" altLang="en-US" sz="1200" dirty="0" smtClean="0">
                <a:solidFill>
                  <a:schemeClr val="bg1"/>
                </a:solidFill>
              </a:rPr>
              <a:t>저장해줘</a:t>
            </a:r>
            <a:r>
              <a:rPr lang="en-US" altLang="ko-KR" sz="1200" dirty="0" smtClean="0">
                <a:solidFill>
                  <a:schemeClr val="bg1"/>
                </a:solidFill>
              </a:rPr>
              <a:t>” </a:t>
            </a:r>
            <a:r>
              <a:rPr lang="ko-KR" altLang="en-US" sz="1200" dirty="0" smtClean="0">
                <a:solidFill>
                  <a:schemeClr val="bg1"/>
                </a:solidFill>
              </a:rPr>
              <a:t>라고 페이지까지 지정해줌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614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t1 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</a:rPr>
              <a:t>x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“1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페이지에 </a:t>
            </a:r>
            <a:r>
              <a:rPr lang="en-US" altLang="ko-KR" sz="1200" dirty="0" smtClean="0">
                <a:solidFill>
                  <a:schemeClr val="bg1"/>
                </a:solidFill>
              </a:rPr>
              <a:t>true”</a:t>
            </a:r>
            <a:r>
              <a:rPr lang="ko-KR" altLang="en-US" sz="1200" dirty="0" smtClean="0">
                <a:solidFill>
                  <a:schemeClr val="bg1"/>
                </a:solidFill>
              </a:rPr>
              <a:t>를 저장하고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이어서 </a:t>
            </a:r>
            <a:r>
              <a:rPr lang="en-US" altLang="ko-KR" sz="1200" dirty="0" smtClean="0">
                <a:solidFill>
                  <a:schemeClr val="bg1"/>
                </a:solidFill>
              </a:rPr>
              <a:t>y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“1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페이지에 </a:t>
            </a:r>
            <a:r>
              <a:rPr lang="en-US" altLang="ko-KR" sz="1200" dirty="0" smtClean="0">
                <a:solidFill>
                  <a:schemeClr val="bg1"/>
                </a:solidFill>
              </a:rPr>
              <a:t>true”</a:t>
            </a:r>
            <a:r>
              <a:rPr lang="ko-KR" altLang="en-US" sz="1200" dirty="0" smtClean="0">
                <a:solidFill>
                  <a:schemeClr val="bg1"/>
                </a:solidFill>
              </a:rPr>
              <a:t>를 저장하는데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 때 </a:t>
            </a:r>
            <a:r>
              <a:rPr lang="en-US" altLang="ko-KR" sz="1200" dirty="0" smtClean="0">
                <a:solidFill>
                  <a:schemeClr val="bg1"/>
                </a:solidFill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</a:rPr>
              <a:t>에게는 </a:t>
            </a:r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이게 이번 장 마지막 값이야</a:t>
            </a:r>
            <a:r>
              <a:rPr lang="en-US" altLang="ko-KR" sz="1200" dirty="0" smtClean="0">
                <a:solidFill>
                  <a:schemeClr val="bg1"/>
                </a:solidFill>
              </a:rPr>
              <a:t>“ </a:t>
            </a:r>
            <a:r>
              <a:rPr lang="ko-KR" altLang="en-US" sz="1200" dirty="0" smtClean="0">
                <a:solidFill>
                  <a:schemeClr val="bg1"/>
                </a:solidFill>
              </a:rPr>
              <a:t>라고 알려줌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30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t2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en-US" altLang="ko-KR" sz="1200" dirty="0" smtClean="0">
                <a:solidFill>
                  <a:schemeClr val="bg1"/>
                </a:solidFill>
              </a:rPr>
              <a:t>y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현재 값을 물어봄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true </a:t>
            </a:r>
            <a:r>
              <a:rPr lang="ko-KR" altLang="en-US" sz="1200" dirty="0" smtClean="0">
                <a:solidFill>
                  <a:schemeClr val="bg1"/>
                </a:solidFill>
              </a:rPr>
              <a:t>를 알려줄 때까지 루프를 몇 번 돌다가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결국 </a:t>
            </a:r>
            <a:r>
              <a:rPr lang="en-US" altLang="ko-KR" sz="1200" dirty="0" smtClean="0">
                <a:solidFill>
                  <a:schemeClr val="bg1"/>
                </a:solidFill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en-US" altLang="ko-KR" sz="1200" dirty="0" smtClean="0">
                <a:solidFill>
                  <a:schemeClr val="bg1"/>
                </a:solidFill>
              </a:rPr>
              <a:t>true </a:t>
            </a:r>
            <a:r>
              <a:rPr lang="ko-KR" altLang="en-US" sz="1200" dirty="0" smtClean="0">
                <a:solidFill>
                  <a:schemeClr val="bg1"/>
                </a:solidFill>
              </a:rPr>
              <a:t>값을 넘겨줌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그런데 </a:t>
            </a:r>
            <a:r>
              <a:rPr lang="en-US" altLang="ko-KR" sz="1200" dirty="0" smtClean="0">
                <a:solidFill>
                  <a:schemeClr val="bg1"/>
                </a:solidFill>
              </a:rPr>
              <a:t>y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큐빅맨이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t2 </a:t>
            </a:r>
            <a:r>
              <a:rPr lang="ko-KR" altLang="en-US" sz="1200" dirty="0" smtClean="0">
                <a:solidFill>
                  <a:schemeClr val="bg1"/>
                </a:solidFill>
              </a:rPr>
              <a:t>에게 </a:t>
            </a:r>
            <a:r>
              <a:rPr lang="en-US" altLang="ko-KR" sz="1200" dirty="0" smtClean="0">
                <a:solidFill>
                  <a:schemeClr val="bg1"/>
                </a:solidFill>
              </a:rPr>
              <a:t>true </a:t>
            </a:r>
            <a:r>
              <a:rPr lang="ko-KR" altLang="en-US" sz="1200" dirty="0" smtClean="0">
                <a:solidFill>
                  <a:schemeClr val="bg1"/>
                </a:solidFill>
              </a:rPr>
              <a:t>값을 주면서 이렇게 말함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이 값이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 마지막 값이야</a:t>
            </a:r>
            <a:r>
              <a:rPr lang="en-US" altLang="ko-KR" sz="1200" dirty="0" smtClean="0">
                <a:solidFill>
                  <a:schemeClr val="bg1"/>
                </a:solidFill>
              </a:rPr>
              <a:t>“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491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t2</a:t>
            </a:r>
            <a:r>
              <a:rPr lang="ko-KR" altLang="en-US" sz="1200" dirty="0" smtClean="0">
                <a:solidFill>
                  <a:schemeClr val="bg1"/>
                </a:solidFill>
              </a:rPr>
              <a:t>는 이제 호구가 아님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x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큐빅맨에게</a:t>
            </a:r>
            <a:r>
              <a:rPr lang="ko-KR" altLang="en-US" sz="1200" dirty="0" smtClean="0">
                <a:solidFill>
                  <a:schemeClr val="bg1"/>
                </a:solidFill>
              </a:rPr>
              <a:t> 가서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다 알고 왔으니까 빨리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 마지막 값 내놔라</a:t>
            </a:r>
            <a:r>
              <a:rPr lang="en-US" altLang="ko-KR" sz="1200" dirty="0" smtClean="0">
                <a:solidFill>
                  <a:schemeClr val="bg1"/>
                </a:solidFill>
              </a:rPr>
              <a:t>“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라고 말함</a:t>
            </a:r>
            <a:r>
              <a:rPr lang="en-US" altLang="ko-KR" sz="1200" dirty="0" smtClean="0">
                <a:solidFill>
                  <a:schemeClr val="bg1"/>
                </a:solidFill>
              </a:rPr>
              <a:t>. x</a:t>
            </a:r>
            <a:r>
              <a:rPr lang="ko-KR" altLang="en-US" sz="1200" dirty="0" smtClean="0">
                <a:solidFill>
                  <a:schemeClr val="bg1"/>
                </a:solidFill>
              </a:rPr>
              <a:t>는 울며 겨자 먹기로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페이지를 찾아서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마지막 값인 </a:t>
            </a:r>
            <a:r>
              <a:rPr lang="en-US" altLang="ko-KR" sz="1200" dirty="0" smtClean="0">
                <a:solidFill>
                  <a:schemeClr val="bg1"/>
                </a:solidFill>
              </a:rPr>
              <a:t>true</a:t>
            </a:r>
            <a:r>
              <a:rPr lang="ko-KR" altLang="en-US" sz="1200" dirty="0" smtClean="0">
                <a:solidFill>
                  <a:schemeClr val="bg1"/>
                </a:solidFill>
              </a:rPr>
              <a:t>를 넘겨줌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497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603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acquire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release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를 사용하여 얻은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bg1"/>
                </a:solidFill>
              </a:rPr>
              <a:t> 간 선행관계는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이행적입니다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즉 </a:t>
            </a:r>
            <a:r>
              <a:rPr lang="en-US" altLang="ko-KR" sz="1200" dirty="0" smtClean="0">
                <a:solidFill>
                  <a:schemeClr val="bg1"/>
                </a:solidFill>
              </a:rPr>
              <a:t>A-&gt;B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이고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B-&gt;C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이니까 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A-&gt;C</a:t>
            </a:r>
            <a:r>
              <a:rPr lang="ko-KR" altLang="en-US" sz="1200" baseline="0" dirty="0" err="1" smtClean="0">
                <a:solidFill>
                  <a:schemeClr val="bg1"/>
                </a:solidFill>
              </a:rPr>
              <a:t>인거죠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.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사실 이행적임을 보장하기 때문에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bg1"/>
                </a:solidFill>
              </a:rPr>
              <a:t> 간 선행관계가 성립된다고 보아도 되겠죠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0175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그림으로 그려보면 이와 같습니다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292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스레드가</a:t>
            </a:r>
            <a:r>
              <a:rPr lang="ko-KR" altLang="en-US" dirty="0" smtClean="0"/>
              <a:t> 몇 개이든 상관</a:t>
            </a:r>
            <a:r>
              <a:rPr lang="ko-KR" altLang="en-US" baseline="0" dirty="0" smtClean="0"/>
              <a:t> 없이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이행성은 성립합니다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예제 코드를 한번 볼까요</a:t>
            </a:r>
            <a:r>
              <a:rPr lang="en-US" altLang="ko-KR" dirty="0" smtClean="0"/>
              <a:t>? (5.1.3 cache line boundary)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24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Listing 5.5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직접 </a:t>
            </a:r>
            <a:r>
              <a:rPr lang="en-US" altLang="ko-KR" baseline="0" dirty="0" smtClean="0"/>
              <a:t>VS</a:t>
            </a:r>
            <a:r>
              <a:rPr lang="ko-KR" altLang="en-US" baseline="0" dirty="0" smtClean="0"/>
              <a:t>로 돌려보기</a:t>
            </a:r>
            <a:endParaRPr lang="en-US" altLang="ko-KR" baseline="0" dirty="0" smtClean="0"/>
          </a:p>
          <a:p>
            <a:r>
              <a:rPr lang="en-US" altLang="ko-KR" baseline="0" dirty="0" smtClean="0"/>
              <a:t>relaxed </a:t>
            </a:r>
            <a:r>
              <a:rPr lang="ko-KR" altLang="en-US" baseline="0" dirty="0" smtClean="0"/>
              <a:t>일 때</a:t>
            </a:r>
            <a:endParaRPr lang="en-US" altLang="ko-KR" baseline="0" dirty="0" smtClean="0"/>
          </a:p>
          <a:p>
            <a:r>
              <a:rPr lang="en-US" altLang="ko-KR" baseline="0" dirty="0" smtClean="0"/>
              <a:t>release </a:t>
            </a:r>
            <a:r>
              <a:rPr lang="ko-KR" altLang="en-US" baseline="0" dirty="0" smtClean="0"/>
              <a:t>일 때</a:t>
            </a:r>
            <a:endParaRPr lang="en-US" altLang="ko-KR" baseline="0" dirty="0" smtClean="0"/>
          </a:p>
          <a:p>
            <a:r>
              <a:rPr lang="ko-KR" altLang="en-US" baseline="0" dirty="0" smtClean="0"/>
              <a:t>둘 다 에러 안 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에러가 안 나지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19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748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128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3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835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서로 데이터 의존성이 없는 두 변수에 대해서 </a:t>
            </a:r>
            <a:endParaRPr lang="en-US" altLang="ko-KR" dirty="0" smtClean="0"/>
          </a:p>
          <a:p>
            <a:r>
              <a:rPr lang="ko-KR" altLang="en-US" dirty="0" smtClean="0"/>
              <a:t>순서를 바꿀 것인가 말 것인가가 바로 </a:t>
            </a:r>
            <a:r>
              <a:rPr lang="en-US" altLang="ko-KR" dirty="0" smtClean="0"/>
              <a:t>Reordering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Load </a:t>
            </a:r>
            <a:r>
              <a:rPr lang="en-US" altLang="ko-KR" dirty="0" err="1" smtClean="0"/>
              <a:t>Load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어떤 변수를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다른 변수를 읽을 때 이 순서를 바꿀 것인가 말 것인가를 뜻합니다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</a:t>
            </a:r>
            <a:r>
              <a:rPr lang="en-US" altLang="ko-KR" dirty="0" smtClean="0"/>
              <a:t>Load </a:t>
            </a:r>
            <a:r>
              <a:rPr lang="en-US" altLang="ko-KR" dirty="0" err="1" smtClean="0"/>
              <a:t>Load</a:t>
            </a:r>
            <a:r>
              <a:rPr lang="en-US" altLang="ko-KR" dirty="0" smtClean="0"/>
              <a:t> reordering </a:t>
            </a:r>
            <a:r>
              <a:rPr lang="ko-KR" altLang="en-US" dirty="0" smtClean="0"/>
              <a:t>을 한다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라고 하면 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순서를 바꿔서 읽을 수 있는 것이죠</a:t>
            </a:r>
            <a:r>
              <a:rPr lang="en-US" altLang="ko-KR" dirty="0" smtClean="0"/>
              <a:t>.. (</a:t>
            </a:r>
            <a:r>
              <a:rPr lang="ko-KR" altLang="en-US" dirty="0" smtClean="0"/>
              <a:t>쭉 설명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입장에서 보면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네개의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reordering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은 모두 프로그램 결과에 영향을 미치지 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 의존성이 없기 때문이죠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</a:t>
            </a:r>
            <a:r>
              <a:rPr lang="ko-KR" altLang="en-US" baseline="0" dirty="0" err="1" smtClean="0"/>
              <a:t>멀티스레드에서는</a:t>
            </a:r>
            <a:r>
              <a:rPr lang="ko-KR" altLang="en-US" baseline="0" dirty="0" smtClean="0"/>
              <a:t> 이게 문제가 되기 때문에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cpu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아키텍쳐별로</a:t>
            </a:r>
            <a:r>
              <a:rPr lang="ko-KR" altLang="en-US" baseline="0" dirty="0" smtClean="0"/>
              <a:t> 어떤 </a:t>
            </a:r>
            <a:r>
              <a:rPr lang="en-US" altLang="ko-KR" baseline="0" dirty="0" smtClean="0"/>
              <a:t>reordering </a:t>
            </a:r>
            <a:r>
              <a:rPr lang="ko-KR" altLang="en-US" baseline="0" dirty="0" smtClean="0"/>
              <a:t>을 지원할 것인가가 다릅니다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6056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Wiki</a:t>
            </a:r>
            <a:r>
              <a:rPr lang="ko-KR" altLang="en-US" dirty="0" smtClean="0"/>
              <a:t>에 이렇게 정리가 되어있는데요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보시면</a:t>
            </a:r>
            <a:r>
              <a:rPr lang="en-US" altLang="ko-KR" dirty="0" smtClean="0"/>
              <a:t>, x86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Store Load </a:t>
            </a:r>
            <a:r>
              <a:rPr lang="en-US" altLang="ko-KR" dirty="0" err="1" smtClean="0"/>
              <a:t>reorderin</a:t>
            </a:r>
            <a:r>
              <a:rPr lang="ko-KR" altLang="en-US" dirty="0" smtClean="0"/>
              <a:t>만을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ARM</a:t>
            </a:r>
            <a:r>
              <a:rPr lang="ko-KR" altLang="en-US" dirty="0" smtClean="0"/>
              <a:t>은 네 경우 모두 </a:t>
            </a:r>
            <a:r>
              <a:rPr lang="en-US" altLang="ko-KR" dirty="0" smtClean="0"/>
              <a:t>reordering</a:t>
            </a:r>
            <a:r>
              <a:rPr lang="ko-KR" altLang="en-US" dirty="0" smtClean="0"/>
              <a:t>을 하는 것을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4971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요새 나오는 </a:t>
            </a:r>
            <a:r>
              <a:rPr lang="en-US" altLang="ko-KR" dirty="0" smtClean="0"/>
              <a:t>x86-64 </a:t>
            </a:r>
            <a:r>
              <a:rPr lang="ko-KR" altLang="en-US" dirty="0" smtClean="0"/>
              <a:t>는 어떨까요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인텔 매뉴얼 볼륨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8.2.2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절을 보시면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P6 </a:t>
            </a:r>
            <a:r>
              <a:rPr lang="ko-KR" altLang="en-US" baseline="0" dirty="0" smtClean="0"/>
              <a:t>아키텍처 이후에는 모두 </a:t>
            </a:r>
            <a:r>
              <a:rPr lang="en-US" altLang="ko-KR" baseline="0" dirty="0" smtClean="0"/>
              <a:t>Store Load 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reordering </a:t>
            </a:r>
            <a:r>
              <a:rPr lang="ko-KR" altLang="en-US" baseline="0" dirty="0" smtClean="0"/>
              <a:t>한다고 하네요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진짜인지 알아보기 위해 시간이 되면 </a:t>
            </a:r>
            <a:r>
              <a:rPr lang="en-US" altLang="ko-KR" baseline="0" dirty="0" smtClean="0"/>
              <a:t>visual studio atomic </a:t>
            </a:r>
            <a:r>
              <a:rPr lang="ko-KR" altLang="en-US" baseline="0" dirty="0" smtClean="0"/>
              <a:t>라이브러리를 까서 내부를 확인합니다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75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여기는 </a:t>
            </a:r>
            <a:r>
              <a:rPr lang="en-US" altLang="ko-KR" dirty="0" smtClean="0"/>
              <a:t>intel </a:t>
            </a:r>
            <a:r>
              <a:rPr lang="ko-KR" altLang="en-US" dirty="0" smtClean="0"/>
              <a:t>이라고만 해놓았지만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x86-64</a:t>
            </a:r>
            <a:r>
              <a:rPr lang="ko-KR" altLang="en-US" dirty="0" smtClean="0"/>
              <a:t>구조를 사용하는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amd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 마찬가지입니다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또 하나</a:t>
            </a:r>
            <a:r>
              <a:rPr lang="en-US" altLang="ko-KR" dirty="0" smtClean="0"/>
              <a:t>, arm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Weak Memory Model </a:t>
            </a:r>
            <a:r>
              <a:rPr lang="ko-KR" altLang="en-US" baseline="0" dirty="0" smtClean="0"/>
              <a:t>이 아닌 이유는</a:t>
            </a:r>
            <a:r>
              <a:rPr lang="en-US" altLang="ko-KR" baseline="0" dirty="0" smtClean="0"/>
              <a:t>, </a:t>
            </a:r>
          </a:p>
          <a:p>
            <a:r>
              <a:rPr lang="en-US" altLang="ko-KR" dirty="0" smtClean="0"/>
              <a:t>arm</a:t>
            </a:r>
            <a:r>
              <a:rPr lang="ko-KR" altLang="en-US" dirty="0" smtClean="0"/>
              <a:t>은 데이터 의존성이라도 지켜주기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그것마저 </a:t>
            </a:r>
            <a:r>
              <a:rPr lang="ko-KR" altLang="en-US" dirty="0" err="1" smtClean="0"/>
              <a:t>안지켜주는</a:t>
            </a:r>
            <a:r>
              <a:rPr lang="ko-KR" altLang="en-US" dirty="0" smtClean="0"/>
              <a:t> 아키텍처도 있다고 하네요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알파 라고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6885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2079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980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5516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쓰기와 </a:t>
            </a:r>
            <a:endParaRPr lang="en-US" altLang="ko-KR" dirty="0" smtClean="0"/>
          </a:p>
          <a:p>
            <a:r>
              <a:rPr lang="en-US" altLang="ko-KR" dirty="0" smtClean="0"/>
              <a:t>y </a:t>
            </a:r>
            <a:r>
              <a:rPr lang="ko-KR" altLang="en-US" dirty="0" smtClean="0"/>
              <a:t>쓰기의 순서가 뒤바뀌면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마지막에 </a:t>
            </a:r>
            <a:r>
              <a:rPr lang="en-US" altLang="ko-KR" dirty="0" err="1" smtClean="0"/>
              <a:t>x.load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를 읽을 수 있을까요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7397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이건 </a:t>
            </a:r>
            <a:r>
              <a:rPr lang="en-US" altLang="ko-KR" dirty="0" smtClean="0"/>
              <a:t>store load reordering </a:t>
            </a:r>
            <a:r>
              <a:rPr lang="ko-KR" altLang="en-US" dirty="0" smtClean="0"/>
              <a:t>과는 관계가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아마 기억하고 계시겠지만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y.load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문을 돌면서</a:t>
            </a:r>
            <a:endParaRPr lang="en-US" altLang="ko-KR" dirty="0" smtClean="0"/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읽을 때까지 루프를 돕니다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애초에 이 둘은 다른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있는 애들이라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순서를 정의할 수가 없습니다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2367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읽기와 </a:t>
            </a:r>
            <a:endParaRPr lang="en-US" altLang="ko-KR" dirty="0" smtClean="0"/>
          </a:p>
          <a:p>
            <a:r>
              <a:rPr lang="en-US" altLang="ko-KR" dirty="0" smtClean="0"/>
              <a:t>x </a:t>
            </a:r>
            <a:r>
              <a:rPr lang="ko-KR" altLang="en-US" dirty="0" smtClean="0"/>
              <a:t>읽기의 순서가 뒤바뀌면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마지막에 </a:t>
            </a:r>
            <a:r>
              <a:rPr lang="en-US" altLang="ko-KR" dirty="0" err="1" smtClean="0"/>
              <a:t>x.load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를 읽을 수 있을까요</a:t>
            </a:r>
            <a:r>
              <a:rPr lang="en-US" altLang="ko-KR" dirty="0" smtClean="0"/>
              <a:t>?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아직 </a:t>
            </a:r>
            <a:r>
              <a:rPr lang="en-US" altLang="ko-KR" dirty="0" smtClean="0"/>
              <a:t>Load</a:t>
            </a:r>
            <a:r>
              <a:rPr lang="en-US" altLang="ko-KR" baseline="0" dirty="0" smtClean="0"/>
              <a:t> Store </a:t>
            </a:r>
            <a:r>
              <a:rPr lang="ko-KR" altLang="en-US" baseline="0" dirty="0" smtClean="0"/>
              <a:t>가 남았지요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인텔은 </a:t>
            </a:r>
            <a:r>
              <a:rPr lang="en-US" altLang="ko-KR" baseline="0" dirty="0" smtClean="0"/>
              <a:t>Load Store reordering </a:t>
            </a:r>
            <a:r>
              <a:rPr lang="ko-KR" altLang="en-US" baseline="0" dirty="0" smtClean="0"/>
              <a:t>도 막아주어서 </a:t>
            </a:r>
            <a:r>
              <a:rPr lang="en-US" altLang="ko-KR" baseline="0" dirty="0" smtClean="0"/>
              <a:t>acquire-release</a:t>
            </a:r>
            <a:r>
              <a:rPr lang="ko-KR" altLang="en-US" baseline="0" dirty="0" smtClean="0"/>
              <a:t>가 정상적으로 동작하는 것인데요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Load Store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왜때문에</a:t>
            </a:r>
            <a:r>
              <a:rPr lang="ko-KR" altLang="en-US" baseline="0" dirty="0" smtClean="0"/>
              <a:t> 막은 것일까요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624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이행성을</a:t>
            </a:r>
            <a:r>
              <a:rPr lang="ko-KR" altLang="en-US" dirty="0" smtClean="0"/>
              <a:t> 보장하기 위해 </a:t>
            </a:r>
            <a:r>
              <a:rPr lang="en-US" altLang="ko-KR" dirty="0" smtClean="0"/>
              <a:t>Load Store reordering</a:t>
            </a:r>
            <a:r>
              <a:rPr lang="ko-KR" altLang="en-US" dirty="0" smtClean="0"/>
              <a:t>을 막은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5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그럼 </a:t>
            </a:r>
            <a:r>
              <a:rPr lang="en-US" altLang="ko-KR" sz="1200" dirty="0" smtClean="0">
                <a:solidFill>
                  <a:schemeClr val="bg1"/>
                </a:solidFill>
              </a:rPr>
              <a:t>Store Load </a:t>
            </a:r>
            <a:r>
              <a:rPr lang="ko-KR" altLang="en-US" sz="1200" dirty="0" smtClean="0">
                <a:solidFill>
                  <a:schemeClr val="bg1"/>
                </a:solidFill>
              </a:rPr>
              <a:t>를 지원하지 않으면 일어나는 일은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5753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 참고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6474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solidFill>
                  <a:schemeClr val="bg1"/>
                </a:solidFill>
              </a:rPr>
              <a:t>seq_cst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말고는 답이 없는가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우리가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seq_cst</a:t>
            </a:r>
            <a:r>
              <a:rPr lang="ko-KR" altLang="en-US" sz="1200" dirty="0" smtClean="0">
                <a:solidFill>
                  <a:schemeClr val="bg1"/>
                </a:solidFill>
              </a:rPr>
              <a:t>를 구현할 방법이 없는가</a:t>
            </a:r>
            <a:r>
              <a:rPr lang="en-US" altLang="ko-KR" sz="1200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63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컴파일러에게 알려주는 것도 그렇게 쉽지만은 않습니다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768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2324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809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917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5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1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95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전사는 </a:t>
            </a:r>
            <a:r>
              <a:rPr lang="ko-KR" altLang="en-US" baseline="0" dirty="0" err="1" smtClean="0"/>
              <a:t>고블린과</a:t>
            </a:r>
            <a:r>
              <a:rPr lang="ko-KR" altLang="en-US" baseline="0" dirty="0" smtClean="0"/>
              <a:t> 열심히 싸우다가 </a:t>
            </a:r>
            <a:endParaRPr lang="en-US" altLang="ko-KR" baseline="0" dirty="0" smtClean="0"/>
          </a:p>
          <a:p>
            <a:r>
              <a:rPr lang="ko-KR" altLang="en-US" b="1" baseline="0" dirty="0" smtClean="0"/>
              <a:t>피가 </a:t>
            </a:r>
            <a:r>
              <a:rPr lang="en-US" altLang="ko-KR" b="1" baseline="0" dirty="0" smtClean="0"/>
              <a:t>1 !!! </a:t>
            </a:r>
            <a:r>
              <a:rPr lang="ko-KR" altLang="en-US" baseline="0" dirty="0" smtClean="0"/>
              <a:t>남았습니다</a:t>
            </a:r>
            <a:r>
              <a:rPr lang="en-US" altLang="ko-KR" baseline="0" dirty="0" smtClean="0"/>
              <a:t>!!!!!</a:t>
            </a:r>
          </a:p>
          <a:p>
            <a:r>
              <a:rPr lang="ko-KR" altLang="en-US" baseline="0" dirty="0" err="1" smtClean="0"/>
              <a:t>고블린을</a:t>
            </a:r>
            <a:r>
              <a:rPr lang="ko-KR" altLang="en-US" baseline="0" dirty="0" smtClean="0"/>
              <a:t> 쓰러뜨린 직후에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옆에 있던 회색 </a:t>
            </a:r>
            <a:r>
              <a:rPr lang="ko-KR" altLang="en-US" baseline="0" dirty="0" err="1" smtClean="0"/>
              <a:t>도시쥐가</a:t>
            </a:r>
            <a:r>
              <a:rPr lang="ko-KR" altLang="en-US" baseline="0" dirty="0" smtClean="0"/>
              <a:t> 전사를 인식했습니다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회색 </a:t>
            </a:r>
            <a:r>
              <a:rPr lang="ko-KR" altLang="en-US" baseline="0" dirty="0" err="1" smtClean="0"/>
              <a:t>도시쥐의</a:t>
            </a:r>
            <a:r>
              <a:rPr lang="ko-KR" altLang="en-US" baseline="0" dirty="0" smtClean="0"/>
              <a:t> </a:t>
            </a:r>
            <a:r>
              <a:rPr lang="ko-KR" altLang="en-US" b="1" baseline="0" dirty="0" smtClean="0"/>
              <a:t>공격력은 </a:t>
            </a:r>
            <a:r>
              <a:rPr lang="en-US" altLang="ko-KR" b="1" baseline="0" dirty="0" smtClean="0"/>
              <a:t>2 !!!</a:t>
            </a:r>
            <a:r>
              <a:rPr lang="ko-KR" altLang="en-US" baseline="0" dirty="0" smtClean="0"/>
              <a:t>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지금 한 대 맞으면 전사는 죽습니다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이에 </a:t>
            </a:r>
            <a:r>
              <a:rPr lang="ko-KR" altLang="en-US" baseline="0" dirty="0" err="1" smtClean="0"/>
              <a:t>파티원</a:t>
            </a:r>
            <a:r>
              <a:rPr lang="ko-KR" altLang="en-US" baseline="0" dirty="0" smtClean="0"/>
              <a:t> 두 명이 급하게 </a:t>
            </a:r>
            <a:r>
              <a:rPr lang="ko-KR" altLang="en-US" baseline="0" dirty="0" err="1" smtClean="0"/>
              <a:t>힐링을</a:t>
            </a:r>
            <a:r>
              <a:rPr lang="ko-KR" altLang="en-US" baseline="0" dirty="0" smtClean="0"/>
              <a:t> 써주었습니다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친구들은 본디 법사라서 </a:t>
            </a:r>
            <a:r>
              <a:rPr lang="ko-KR" altLang="en-US" baseline="0" dirty="0" err="1" smtClean="0"/>
              <a:t>힐이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 밖에 안차네요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그래도 괜찮습니다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="1" baseline="0" dirty="0" smtClean="0"/>
              <a:t>피는 </a:t>
            </a:r>
            <a:r>
              <a:rPr lang="en-US" altLang="ko-KR" b="1" baseline="0" dirty="0" smtClean="0"/>
              <a:t>3 !!! </a:t>
            </a:r>
            <a:r>
              <a:rPr lang="ko-KR" altLang="en-US" b="0" baseline="0" dirty="0" smtClean="0"/>
              <a:t>이</a:t>
            </a:r>
            <a:r>
              <a:rPr lang="ko-KR" altLang="en-US" b="1" baseline="0" dirty="0" smtClean="0"/>
              <a:t> </a:t>
            </a:r>
            <a:r>
              <a:rPr lang="ko-KR" altLang="en-US" baseline="0" dirty="0" smtClean="0"/>
              <a:t>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전사는 살 수 있을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그런데 이 전사는 한 대 맞고 죽고 말았다고 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="1" baseline="0" dirty="0" smtClean="0"/>
              <a:t>이 전사는 왜 죽었을까요</a:t>
            </a:r>
            <a:r>
              <a:rPr lang="en-US" altLang="ko-KR" b="1" baseline="0" dirty="0" smtClean="0"/>
              <a:t>?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3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쓰기 전 상태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도 아니고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쓴 후의 상태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도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둘이 겹쳐진 어떤 값을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리턴하는</a:t>
            </a:r>
            <a:r>
              <a:rPr lang="ko-KR" altLang="en-US" baseline="0" dirty="0" smtClean="0"/>
              <a:t> 상태를</a:t>
            </a:r>
            <a:endParaRPr lang="en-US" altLang="ko-KR" baseline="0" dirty="0" smtClean="0"/>
          </a:p>
          <a:p>
            <a:r>
              <a:rPr lang="ko-KR" altLang="en-US" b="1" baseline="0" dirty="0" smtClean="0"/>
              <a:t>데이터 레이스 </a:t>
            </a:r>
            <a:r>
              <a:rPr lang="ko-KR" altLang="en-US" baseline="0" dirty="0" smtClean="0"/>
              <a:t>라고 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상태는 미정의 동작을 유발하게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방금 전 보셨던 비트필드가 예시가 될 수 있겠네요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전사가 죽었던 이유도 바로 이 데이터 레이스 때문입니다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1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의 값을 읽어 </a:t>
            </a:r>
            <a:r>
              <a:rPr lang="en-US" altLang="ko-KR" baseline="0" dirty="0" err="1" smtClean="0"/>
              <a:t>eax</a:t>
            </a:r>
            <a:r>
              <a:rPr lang="ko-KR" altLang="en-US" baseline="0" dirty="0" smtClean="0"/>
              <a:t>에 넣고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eax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을 더하고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eax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에 저장하는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세 개의 명령으로 되어있는 것을 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7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만약 두 </a:t>
            </a:r>
            <a:r>
              <a:rPr lang="ko-KR" altLang="en-US" baseline="0" dirty="0" err="1" smtClean="0"/>
              <a:t>스레드에서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++a</a:t>
            </a:r>
            <a:r>
              <a:rPr lang="ko-KR" altLang="en-US" baseline="0" dirty="0" smtClean="0"/>
              <a:t>를 동시에 실행하면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어떻게 될까요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칠판에 설명해보겠습니다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이래서 전사는 죽게 되었던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사실 명령어가 하나라고 원자적인 것은 아닙니다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설명이 쉽도록 예시를 든 것이므로 오해 없으셨으면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8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원자적 연산은 더 이상 나눌 수 없다고 </a:t>
            </a:r>
            <a:r>
              <a:rPr lang="ko-KR" altLang="en-US" baseline="0" dirty="0" err="1" smtClean="0"/>
              <a:t>말씀드렸었죠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이것이 바로 </a:t>
            </a:r>
            <a:r>
              <a:rPr lang="en-US" altLang="ko-KR" baseline="0" dirty="0" smtClean="0"/>
              <a:t>++a</a:t>
            </a:r>
            <a:r>
              <a:rPr lang="ko-KR" altLang="en-US" baseline="0" dirty="0" smtClean="0"/>
              <a:t>의 원자적 연산인 </a:t>
            </a:r>
            <a:r>
              <a:rPr lang="en-US" altLang="ko-KR" baseline="0" dirty="0" err="1" smtClean="0"/>
              <a:t>InterlockedAdd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내부 구현입니다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아까보다 더 많은 일을 하는 것처럼 보이겠지만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사실은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읽고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쓰기</a:t>
            </a:r>
            <a:r>
              <a:rPr lang="en-US" altLang="ko-KR" baseline="0" dirty="0" smtClean="0"/>
              <a:t>” </a:t>
            </a:r>
            <a:r>
              <a:rPr lang="ko-KR" altLang="en-US" baseline="0" dirty="0" smtClean="0"/>
              <a:t>과정이 하나의 명령어로 처리되는 것을 보실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ecx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읽는 것은</a:t>
            </a:r>
            <a:r>
              <a:rPr lang="en-US" altLang="ko-KR" baseline="0" dirty="0" smtClean="0"/>
              <a:t>, a</a:t>
            </a:r>
            <a:r>
              <a:rPr lang="ko-KR" altLang="en-US" baseline="0" dirty="0" smtClean="0"/>
              <a:t>의 초기값이 아니라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주소값입니다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75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이런 것들을 연산자 오버로딩 해놓은 클래스가 있으면 좋겠다고 생각한 사람이 있었고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이것이 </a:t>
            </a:r>
            <a:r>
              <a:rPr lang="en-US" altLang="ko-KR" baseline="0" dirty="0" smtClean="0"/>
              <a:t>C++</a:t>
            </a:r>
            <a:r>
              <a:rPr lang="ko-KR" altLang="en-US" baseline="0" dirty="0" smtClean="0"/>
              <a:t>표준이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그것이 바로 </a:t>
            </a:r>
            <a:r>
              <a:rPr lang="en-US" altLang="ko-KR" baseline="0" dirty="0" smtClean="0"/>
              <a:t>C++ 11 </a:t>
            </a:r>
            <a:r>
              <a:rPr lang="ko-KR" altLang="en-US" baseline="0" dirty="0" smtClean="0"/>
              <a:t>에서 추가된 </a:t>
            </a:r>
            <a:r>
              <a:rPr lang="en-US" altLang="ko-KR" baseline="0" dirty="0" smtClean="0"/>
              <a:t>atomic type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09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24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9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74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9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5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 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atomic</a:t>
            </a:r>
            <a:r>
              <a:rPr lang="ko-KR" altLang="en-US" baseline="0" dirty="0" smtClean="0"/>
              <a:t>으로 선언한 변수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exchange() </a:t>
            </a:r>
            <a:r>
              <a:rPr lang="ko-KR" altLang="en-US" baseline="0" dirty="0" smtClean="0"/>
              <a:t>멤버함수를 호출하는 건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원자적이지 않은 것일까요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그건 당연히 아니겠죠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그냥 단지 </a:t>
            </a:r>
            <a:r>
              <a:rPr lang="ko-KR" altLang="en-US" baseline="0" dirty="0" err="1" smtClean="0"/>
              <a:t>락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프리가</a:t>
            </a:r>
            <a:r>
              <a:rPr lang="ko-KR" altLang="en-US" baseline="0" dirty="0" smtClean="0"/>
              <a:t> 아닐 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락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프리가</a:t>
            </a:r>
            <a:r>
              <a:rPr lang="ko-KR" altLang="en-US" baseline="0" dirty="0" smtClean="0"/>
              <a:t> 아닌데 원자적이라면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당연히 </a:t>
            </a:r>
            <a:r>
              <a:rPr lang="en-US" altLang="ko-KR" baseline="0" dirty="0" smtClean="0"/>
              <a:t>~ </a:t>
            </a:r>
            <a:r>
              <a:rPr lang="ko-KR" altLang="en-US" baseline="0" dirty="0" err="1" smtClean="0"/>
              <a:t>락을</a:t>
            </a:r>
            <a:r>
              <a:rPr lang="ko-KR" altLang="en-US" baseline="0" dirty="0" smtClean="0"/>
              <a:t> 쓰는 것이겠지요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6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87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원자적인 플래그로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_</a:t>
            </a:r>
            <a:r>
              <a:rPr lang="en-US" altLang="ko-KR" dirty="0" err="1" smtClean="0"/>
              <a:t>Lock_spin_lock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을 호출하여 </a:t>
            </a:r>
            <a:r>
              <a:rPr lang="ko-KR" altLang="en-US" baseline="0" dirty="0" err="1" smtClean="0"/>
              <a:t>락을</a:t>
            </a:r>
            <a:r>
              <a:rPr lang="ko-KR" altLang="en-US" baseline="0" dirty="0" smtClean="0"/>
              <a:t> 건 후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memcpy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를 하고 있네요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_</a:t>
            </a:r>
            <a:r>
              <a:rPr lang="en-US" altLang="ko-KR" baseline="0" dirty="0" err="1" smtClean="0"/>
              <a:t>Lock_spin_lock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함수를 좀 더 자세히 볼까요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30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바쁜대기네요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플래그가 </a:t>
            </a:r>
            <a:r>
              <a:rPr lang="ko-KR" altLang="en-US" dirty="0" err="1" smtClean="0"/>
              <a:t>세팅되어</a:t>
            </a:r>
            <a:r>
              <a:rPr lang="ko-KR" altLang="en-US" dirty="0" smtClean="0"/>
              <a:t> 있는지 확인하고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스레드에게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선점권을</a:t>
            </a:r>
            <a:r>
              <a:rPr lang="ko-KR" altLang="en-US" dirty="0" smtClean="0"/>
              <a:t> 넘겨주는 방식으로 구현되어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이 </a:t>
            </a:r>
            <a:r>
              <a:rPr lang="ko-KR" altLang="en-US" dirty="0" err="1" smtClean="0"/>
              <a:t>선점권을</a:t>
            </a:r>
            <a:r>
              <a:rPr lang="ko-KR" altLang="en-US" dirty="0" smtClean="0"/>
              <a:t> 넘기는 코드는 당연히 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57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콜일 줄 알았는데 아니네요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6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너무 큰 사이즈의 클래스는 </a:t>
            </a:r>
            <a:r>
              <a:rPr lang="en-US" altLang="ko-KR" dirty="0" smtClean="0"/>
              <a:t>atomic</a:t>
            </a:r>
            <a:r>
              <a:rPr lang="ko-KR" altLang="en-US" dirty="0" smtClean="0"/>
              <a:t>에는 맞지 않다는 걸 알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87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잠깐 딴 길로 샌 것 같았지만 어쨌든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우리는 계속 </a:t>
            </a:r>
            <a:r>
              <a:rPr lang="en-US" altLang="ko-KR" baseline="0" dirty="0" smtClean="0"/>
              <a:t>atomic </a:t>
            </a:r>
            <a:r>
              <a:rPr lang="ko-KR" altLang="en-US" baseline="0" dirty="0" smtClean="0"/>
              <a:t>타입에 대해 이야기하고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31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5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 </a:t>
            </a:r>
            <a:r>
              <a:rPr lang="en-US" altLang="ko-KR" dirty="0" smtClean="0"/>
              <a:t>T</a:t>
            </a:r>
            <a:r>
              <a:rPr lang="ko-KR" altLang="en-US" dirty="0" smtClean="0"/>
              <a:t>타입에 따라 다른 연산을 제공한다고 했었죠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정확히는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분류할 수 있겠네요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이제부터 각 타입에 따라 제공하는 연산에 대해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18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2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order </a:t>
            </a:r>
            <a:r>
              <a:rPr lang="ko-KR" altLang="en-US" baseline="0" dirty="0" smtClean="0"/>
              <a:t>는 나중에 다시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atomic </a:t>
            </a:r>
            <a:r>
              <a:rPr lang="ko-KR" altLang="en-US" baseline="0" dirty="0" smtClean="0"/>
              <a:t>타입의 거의 모든 연산에는 이렇게 </a:t>
            </a:r>
            <a:r>
              <a:rPr lang="en-US" altLang="ko-KR" baseline="0" dirty="0" smtClean="0"/>
              <a:t>ordering</a:t>
            </a:r>
            <a:r>
              <a:rPr lang="ko-KR" altLang="en-US" baseline="0" dirty="0" smtClean="0"/>
              <a:t>을 지정할 수 있다는 것만 기억해주세요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78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2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73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94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57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88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88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로부터 초기화가 가능하다는 것은</a:t>
            </a:r>
            <a:r>
              <a:rPr lang="en-US" altLang="ko-KR" dirty="0" smtClean="0"/>
              <a:t>, true </a:t>
            </a:r>
            <a:r>
              <a:rPr lang="ko-KR" altLang="en-US" dirty="0" smtClean="0"/>
              <a:t>로도 </a:t>
            </a:r>
            <a:r>
              <a:rPr lang="en-US" altLang="ko-KR" dirty="0" smtClean="0"/>
              <a:t>false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로도 초기화할 수 있다는 것을 의미합니다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75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68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84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53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5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1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4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정확히에</a:t>
            </a:r>
            <a:r>
              <a:rPr lang="ko-KR" altLang="en-US" dirty="0" smtClean="0"/>
              <a:t> 대한 뉘앙스도 역시 뒤에서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69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35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로부터 초기화가 가능하다는 것은</a:t>
            </a:r>
            <a:r>
              <a:rPr lang="en-US" altLang="ko-KR" dirty="0" smtClean="0"/>
              <a:t>, true </a:t>
            </a:r>
            <a:r>
              <a:rPr lang="ko-KR" altLang="en-US" dirty="0" smtClean="0"/>
              <a:t>로도 </a:t>
            </a:r>
            <a:r>
              <a:rPr lang="en-US" altLang="ko-KR" dirty="0" smtClean="0"/>
              <a:t>false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로도 초기화할 수 있다는 것을 의미합니다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44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로부터 초기화가 가능하다는 것은</a:t>
            </a:r>
            <a:r>
              <a:rPr lang="en-US" altLang="ko-KR" dirty="0" smtClean="0"/>
              <a:t>, true </a:t>
            </a:r>
            <a:r>
              <a:rPr lang="ko-KR" altLang="en-US" dirty="0" smtClean="0"/>
              <a:t>로도 </a:t>
            </a:r>
            <a:r>
              <a:rPr lang="en-US" altLang="ko-KR" dirty="0" smtClean="0"/>
              <a:t>false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로도 초기화할 수 있다는 것을 의미합니다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13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45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로부터 초기화가 가능하다는 것은</a:t>
            </a:r>
            <a:r>
              <a:rPr lang="en-US" altLang="ko-KR" dirty="0" smtClean="0"/>
              <a:t>, true </a:t>
            </a:r>
            <a:r>
              <a:rPr lang="ko-KR" altLang="en-US" dirty="0" smtClean="0"/>
              <a:t>로도 </a:t>
            </a:r>
            <a:r>
              <a:rPr lang="en-US" altLang="ko-KR" dirty="0" smtClean="0"/>
              <a:t>false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로도 초기화할 수 있다는 것을 의미합니다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70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14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UDT </a:t>
            </a:r>
            <a:r>
              <a:rPr lang="ko-KR" altLang="en-US" dirty="0" smtClean="0"/>
              <a:t>제약 조건은 생각보다 많습니다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이게 무엇을 의미할까요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020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097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04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이 문장을 다시 한번 생각해 볼 필요가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26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541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18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343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742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20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45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89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295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35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이것은 동기화라고 볼 수도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9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레이스가 일어나는 대상은 과연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63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334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5943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09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thread 2 </a:t>
            </a:r>
            <a:r>
              <a:rPr lang="ko-KR" altLang="en-US" sz="1400" dirty="0" smtClean="0">
                <a:solidFill>
                  <a:schemeClr val="bg1"/>
                </a:solidFill>
              </a:rPr>
              <a:t>가 읽는 값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초기값인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</a:rPr>
              <a:t>을 읽거나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thread 1 </a:t>
            </a:r>
            <a:r>
              <a:rPr lang="ko-KR" altLang="en-US" sz="1200" dirty="0" smtClean="0">
                <a:solidFill>
                  <a:schemeClr val="bg1"/>
                </a:solidFill>
              </a:rPr>
              <a:t>이 쓴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</a:rPr>
              <a:t>을 읽거나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269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17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199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12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205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114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9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735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699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322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751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475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799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10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13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450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442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디폴트부터 순서대로 한번 봐볼까요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5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책이 잘못된 걸까요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769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637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listing 5.4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네개의</a:t>
            </a:r>
            <a:r>
              <a:rPr lang="ko-KR" altLang="en-US" dirty="0" smtClean="0"/>
              <a:t> 함수를 모두 각기 다른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돌렸을 때</a:t>
            </a:r>
            <a:r>
              <a:rPr lang="en-US" altLang="ko-KR" dirty="0" smtClean="0"/>
              <a:t>, z</a:t>
            </a:r>
            <a:r>
              <a:rPr lang="ko-KR" altLang="en-US" dirty="0" smtClean="0"/>
              <a:t>가</a:t>
            </a:r>
            <a:r>
              <a:rPr lang="en-US" altLang="ko-KR" baseline="0" dirty="0" smtClean="0"/>
              <a:t> 0</a:t>
            </a:r>
            <a:r>
              <a:rPr lang="ko-KR" altLang="en-US" baseline="0" dirty="0" smtClean="0"/>
              <a:t>이 되는 경우가 있을까요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코드를 보면서 한번 생각해보죠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090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385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t1</a:t>
            </a:r>
            <a:r>
              <a:rPr lang="en-US" altLang="ko-KR" baseline="0" dirty="0" smtClean="0"/>
              <a:t> -&gt; t3</a:t>
            </a:r>
          </a:p>
          <a:p>
            <a:r>
              <a:rPr lang="en-US" altLang="ko-KR" baseline="0" dirty="0" smtClean="0"/>
              <a:t>t2 -&gt; t4 </a:t>
            </a:r>
            <a:r>
              <a:rPr lang="ko-KR" altLang="en-US" baseline="0" dirty="0" smtClean="0"/>
              <a:t>라는 순서가 정해져 있으니</a:t>
            </a:r>
            <a:endParaRPr lang="en-US" altLang="ko-KR" baseline="0" dirty="0" smtClean="0"/>
          </a:p>
          <a:p>
            <a:r>
              <a:rPr lang="ko-KR" altLang="en-US" dirty="0" smtClean="0"/>
              <a:t>가능한 경우의 수는 위와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맨 처음에 </a:t>
            </a:r>
            <a:r>
              <a:rPr lang="en-US" altLang="ko-KR" dirty="0" smtClean="0"/>
              <a:t>t1</a:t>
            </a:r>
            <a:r>
              <a:rPr lang="ko-KR" altLang="en-US" dirty="0" smtClean="0"/>
              <a:t>이 실행되었는데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뒤에 </a:t>
            </a:r>
            <a:r>
              <a:rPr lang="en-US" altLang="ko-KR" dirty="0" smtClean="0"/>
              <a:t>t4</a:t>
            </a:r>
            <a:r>
              <a:rPr lang="ko-KR" altLang="en-US" dirty="0" smtClean="0"/>
              <a:t>가 실행되는 건 있을 수 없는 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910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773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</a:t>
            </a:r>
            <a:r>
              <a:rPr lang="en-US" altLang="ko-KR" dirty="0" err="1" smtClean="0"/>
              <a:t>c++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커미티들은</a:t>
            </a:r>
            <a:r>
              <a:rPr lang="ko-KR" altLang="en-US" baseline="0" dirty="0" smtClean="0"/>
              <a:t> 이 것으로 우리가 만족하지 않을 것이란 걸 알고 있었어요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좀 더 빠른 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</a:t>
            </a:r>
            <a:r>
              <a:rPr lang="ko-KR" altLang="en-US" b="1" baseline="0" dirty="0" smtClean="0"/>
              <a:t>왜 없겠어요 </a:t>
            </a:r>
            <a:r>
              <a:rPr lang="ko-KR" altLang="en-US" b="0" baseline="0" dirty="0" smtClean="0"/>
              <a:t>당연히 있죠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913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539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068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코드는 조금 있다가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acquire release </a:t>
            </a:r>
            <a:r>
              <a:rPr lang="ko-KR" altLang="en-US" sz="1200" dirty="0" smtClean="0">
                <a:solidFill>
                  <a:schemeClr val="bg1"/>
                </a:solidFill>
              </a:rPr>
              <a:t>까지 훑고 나서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비교하면서 돌려보도록 하죠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086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이 예제에서</a:t>
            </a:r>
            <a:r>
              <a:rPr lang="en-US" altLang="ko-KR" sz="1200" dirty="0" smtClean="0">
                <a:solidFill>
                  <a:schemeClr val="bg1"/>
                </a:solidFill>
              </a:rPr>
              <a:t>, z</a:t>
            </a:r>
            <a:r>
              <a:rPr lang="ko-KR" altLang="en-US" sz="1200" dirty="0" smtClean="0">
                <a:solidFill>
                  <a:schemeClr val="bg1"/>
                </a:solidFill>
              </a:rPr>
              <a:t>가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</a:rPr>
              <a:t>이 나온다는 것은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</a:rPr>
              <a:t>위와 같은 상황이 발생한다는 뜻입니다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>
            <a:lvl1pPr>
              <a:defRPr lang="en-US" sz="4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>
            <a:lvl1pPr>
              <a:defRPr lang="en-US" sz="4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>
            <a:lvl1pPr>
              <a:defRPr lang="en-US" sz="4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>
            <a:lvl1pPr>
              <a:defRPr lang="en-US" sz="4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>
            <a:lvl1pPr>
              <a:defRPr lang="en-US" sz="4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rgbClr val="DCAD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twimgs.com/ddj/galleries/29/CPP_ConcurrencyInAction_04_ful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9" y="1676806"/>
            <a:ext cx="2856590" cy="35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56253" y="4093464"/>
            <a:ext cx="7733006" cy="117928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9984485" y="6441935"/>
            <a:ext cx="20678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</a:p>
          <a:p>
            <a:pPr algn="r"/>
            <a:r>
              <a:rPr lang="en-US" altLang="ko-KR" sz="1000" b="1" baseline="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4" y="1686722"/>
            <a:ext cx="7733004" cy="1495794"/>
          </a:xfrm>
        </p:spPr>
        <p:txBody>
          <a:bodyPr/>
          <a:lstStyle>
            <a:lvl1pPr algn="l">
              <a:defRPr lang="en-US" sz="5400" b="1" kern="1200" cap="none" spc="-100" baseline="0" dirty="0">
                <a:ln w="3175">
                  <a:noFill/>
                </a:ln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algn="l"/>
            <a:r>
              <a:rPr lang="en-US" altLang="ko-KR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Big</a:t>
            </a:r>
            <a:br>
              <a:rPr lang="en-US" altLang="ko-KR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Small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722" r:id="rId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altLang="ko-KR" sz="4400" b="1" kern="1200" cap="none" spc="-100" baseline="0" dirty="0">
          <a:ln w="3175">
            <a:noFill/>
          </a:ln>
          <a:solidFill>
            <a:srgbClr val="F4DF1E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slideshare.net/zzapuno/kgc2013-3?qid=9e511612-d469-47cd-96cd-b6a0a623fd9e&amp;v=qf1&amp;b=&amp;from_search=1" TargetMode="External"/><Relationship Id="rId4" Type="http://schemas.openxmlformats.org/officeDocument/2006/relationships/hyperlink" Target="http://www.slideshare.net/deview/242-naver2?qid=79a97d1c-4ba8-4c89-bda5-2e1387e6e1e6&amp;v=qf1&amp;b=&amp;from_search=4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hyperlink" Target="http://egloos.zum.com/recipes/v/5170809" TargetMode="External"/><Relationship Id="rId3" Type="http://schemas.openxmlformats.org/officeDocument/2006/relationships/hyperlink" Target="http://preshing.com/20120930/weak-vs-strong-memory-models/" TargetMode="External"/><Relationship Id="rId7" Type="http://schemas.openxmlformats.org/officeDocument/2006/relationships/hyperlink" Target="http://en.cppreference.com/w/cpp/atomic/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emory_ordering" TargetMode="External"/><Relationship Id="rId5" Type="http://schemas.openxmlformats.org/officeDocument/2006/relationships/hyperlink" Target="http://www.slideshare.net/YiHsiuHsu/introduction-to-memory-order-consume" TargetMode="External"/><Relationship Id="rId4" Type="http://schemas.openxmlformats.org/officeDocument/2006/relationships/hyperlink" Target="http://www.slideshare.net/zzapuno/kgc2013-3?qid=9e511612-d469-47cd-96cd-b6a0a623fd9e&amp;v=qf1&amp;b=&amp;from_search=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Chap </a:t>
            </a:r>
            <a:r>
              <a:rPr lang="en-US" altLang="ko-KR" dirty="0" smtClean="0"/>
              <a:t>5.	</a:t>
            </a:r>
            <a:r>
              <a:rPr lang="en-US" altLang="ko-KR" sz="1800" dirty="0" smtClean="0"/>
              <a:t>The C++ Memory model and operations on atomic types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C++ </a:t>
            </a:r>
            <a:r>
              <a:rPr lang="ko-KR" altLang="en-US" dirty="0" smtClean="0"/>
              <a:t>메모리 모델과 </a:t>
            </a:r>
            <a:r>
              <a:rPr lang="en-US" altLang="ko-KR" dirty="0" smtClean="0"/>
              <a:t>atomic</a:t>
            </a:r>
            <a:r>
              <a:rPr lang="ko-KR" altLang="en-US" dirty="0" smtClean="0"/>
              <a:t> 타입 연산들</a:t>
            </a:r>
            <a:endParaRPr lang="en-US" altLang="ko-KR" dirty="0" smtClean="0"/>
          </a:p>
          <a:p>
            <a:r>
              <a:rPr lang="en-US" altLang="ko-KR" sz="3200" dirty="0"/>
              <a:t>	</a:t>
            </a:r>
            <a:r>
              <a:rPr lang="en-US" altLang="ko-KR" sz="3200" dirty="0" smtClean="0"/>
              <a:t>	</a:t>
            </a:r>
            <a:endParaRPr lang="en-US" altLang="ko-KR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6253" y="1686722"/>
            <a:ext cx="7733005" cy="18558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rgbClr val="F4DF1E">
                    <a:alpha val="99000"/>
                  </a:srgb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</a:t>
            </a:r>
            <a:b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Study</a:t>
            </a: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6519" y="3244334"/>
            <a:ext cx="43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Ubuntu" panose="020B0504030602030204" pitchFamily="34" charset="0"/>
                <a:ea typeface="서울남산체 M" panose="02020603020101020101" pitchFamily="18" charset="-127"/>
              </a:rPr>
              <a:t>C++ Korea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 동하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Ubuntu" panose="020B0504030602030204" pitchFamily="34" charset="0"/>
                <a:ea typeface="서울남산체 M" panose="02020603020101020101" pitchFamily="18" charset="-127"/>
              </a:rPr>
              <a:t>(luncliff@gmail.com)</a:t>
            </a:r>
            <a:endParaRPr lang="en-US" altLang="ko-KR" dirty="0">
              <a:latin typeface="Ubuntu" panose="020B05040306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6253" y="6200971"/>
            <a:ext cx="7132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서울남산체 M" panose="02020603020101020101" pitchFamily="18" charset="-127"/>
              </a:rPr>
              <a:t>C++ Korea  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Ubuntu" panose="020B0504030602030204" pitchFamily="34" charset="0"/>
                <a:ea typeface="맑은 고딕" panose="020B0503020000020004" pitchFamily="50" charset="-127"/>
              </a:rPr>
              <a:t>최 동민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Ubuntu" panose="020B050403060203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서울남산체 M" panose="02020603020101020101" pitchFamily="18" charset="-127"/>
              </a:rPr>
              <a:t>(dongminchoi90@gmail.com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서울남산체 M" panose="02020603020101020101" pitchFamily="18" charset="-127"/>
              </a:rPr>
              <a:t>)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79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9247724" cy="3816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객체는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메모리 안의 특정 공간에 저장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한 객체는 기본적으로 최소한 하나의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메모리 공간</a:t>
            </a:r>
            <a:r>
              <a:rPr lang="ko-KR" altLang="en-US" sz="2800" dirty="0" smtClean="0">
                <a:solidFill>
                  <a:schemeClr val="bg1"/>
                </a:solidFill>
              </a:rPr>
              <a:t> 차지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기본형</a:t>
            </a:r>
            <a:r>
              <a:rPr lang="en-US" altLang="ko-KR" sz="2800" dirty="0" smtClean="0">
                <a:solidFill>
                  <a:schemeClr val="bg1"/>
                </a:solidFill>
              </a:rPr>
              <a:t>(POD)</a:t>
            </a:r>
            <a:r>
              <a:rPr lang="ko-KR" altLang="en-US" sz="2800" dirty="0" smtClean="0">
                <a:solidFill>
                  <a:schemeClr val="bg1"/>
                </a:solidFill>
              </a:rPr>
              <a:t>들은 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정확히 하나</a:t>
            </a:r>
            <a:r>
              <a:rPr lang="ko-KR" altLang="en-US" sz="2800" dirty="0" smtClean="0">
                <a:solidFill>
                  <a:schemeClr val="bg1"/>
                </a:solidFill>
              </a:rPr>
              <a:t>의 메모리 공간 차지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인접해 있거나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배열의 원소이더라도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단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u="sng" dirty="0">
                <a:solidFill>
                  <a:schemeClr val="bg1"/>
                </a:solidFill>
              </a:rPr>
              <a:t>인접한 비트 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필드 </a:t>
            </a:r>
            <a:r>
              <a:rPr lang="en-US" altLang="ko-KR" sz="2800" dirty="0" smtClean="0">
                <a:solidFill>
                  <a:schemeClr val="bg1"/>
                </a:solidFill>
              </a:rPr>
              <a:t>(Adjacent bit fields)</a:t>
            </a:r>
            <a:r>
              <a:rPr lang="ko-KR" altLang="en-US" sz="2800" dirty="0" smtClean="0">
                <a:solidFill>
                  <a:schemeClr val="bg1"/>
                </a:solidFill>
              </a:rPr>
              <a:t>는 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ko-KR" altLang="en-US" sz="2800" dirty="0" smtClean="0">
                <a:solidFill>
                  <a:schemeClr val="bg1"/>
                </a:solidFill>
              </a:rPr>
              <a:t>하나의 </a:t>
            </a:r>
            <a:r>
              <a:rPr lang="ko-KR" altLang="en-US" sz="2800" dirty="0">
                <a:solidFill>
                  <a:schemeClr val="bg1"/>
                </a:solidFill>
              </a:rPr>
              <a:t>메모리 블록으로 취급</a:t>
            </a:r>
          </a:p>
        </p:txBody>
      </p:sp>
    </p:spTree>
    <p:extLst>
      <p:ext uri="{BB962C8B-B14F-4D97-AF65-F5344CB8AC3E}">
        <p14:creationId xmlns:p14="http://schemas.microsoft.com/office/powerpoint/2010/main" val="27138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11136062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내가 볼 땐 순서대로 실행되어야 하지만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800" dirty="0" smtClean="0">
                <a:solidFill>
                  <a:schemeClr val="bg1"/>
                </a:solidFill>
              </a:rPr>
              <a:t>CPU</a:t>
            </a:r>
            <a:r>
              <a:rPr lang="ko-KR" altLang="en-US" sz="2800" dirty="0" smtClean="0">
                <a:solidFill>
                  <a:schemeClr val="bg1"/>
                </a:solidFill>
              </a:rPr>
              <a:t>랑 컴파일러가 볼 때에는 순서대로 실행 안되어도 상관없을 때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77" y="4210118"/>
            <a:ext cx="3030410" cy="890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70" y="4096134"/>
            <a:ext cx="1420279" cy="1433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874" y="3755096"/>
            <a:ext cx="1866900" cy="1800225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 bwMode="auto">
          <a:xfrm>
            <a:off x="10412243" y="3937364"/>
            <a:ext cx="758758" cy="545508"/>
          </a:xfrm>
          <a:prstGeom prst="wedgeEllipseCallout">
            <a:avLst>
              <a:gd name="adj1" fmla="val -64423"/>
              <a:gd name="adj2" fmla="val 37535"/>
            </a:avLst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타원형 설명선 5"/>
          <p:cNvSpPr/>
          <p:nvPr/>
        </p:nvSpPr>
        <p:spPr bwMode="auto">
          <a:xfrm>
            <a:off x="1048501" y="3937364"/>
            <a:ext cx="758758" cy="545508"/>
          </a:xfrm>
          <a:prstGeom prst="wedgeEllipseCallout">
            <a:avLst>
              <a:gd name="adj1" fmla="val 74038"/>
              <a:gd name="adj2" fmla="val 30402"/>
            </a:avLst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762014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얼만큼 순서대로</a:t>
            </a:r>
            <a:r>
              <a:rPr lang="ko-KR" altLang="en-US" sz="2800" dirty="0" smtClean="0">
                <a:solidFill>
                  <a:schemeClr val="bg1"/>
                </a:solidFill>
              </a:rPr>
              <a:t> 실행해야 하는 지 알려주어야 한다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77" y="4210118"/>
            <a:ext cx="3030410" cy="890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70" y="4096134"/>
            <a:ext cx="1420279" cy="1433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874" y="3755096"/>
            <a:ext cx="1866900" cy="1800225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 bwMode="auto">
          <a:xfrm>
            <a:off x="10412243" y="3937364"/>
            <a:ext cx="758758" cy="545508"/>
          </a:xfrm>
          <a:prstGeom prst="wedgeEllipseCallout">
            <a:avLst>
              <a:gd name="adj1" fmla="val -64423"/>
              <a:gd name="adj2" fmla="val 37535"/>
            </a:avLst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!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타원형 설명선 5"/>
          <p:cNvSpPr/>
          <p:nvPr/>
        </p:nvSpPr>
        <p:spPr bwMode="auto">
          <a:xfrm>
            <a:off x="1048501" y="3937364"/>
            <a:ext cx="758758" cy="545508"/>
          </a:xfrm>
          <a:prstGeom prst="wedgeEllipseCallout">
            <a:avLst>
              <a:gd name="adj1" fmla="val 74038"/>
              <a:gd name="adj2" fmla="val 30402"/>
            </a:avLst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!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4649821" y="4319081"/>
            <a:ext cx="165370" cy="165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ko-KR" altLang="en-US" sz="1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649821" y="4627006"/>
            <a:ext cx="165370" cy="165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ko-KR" altLang="en-US" sz="1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11001410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얼만큼 순서대로</a:t>
            </a:r>
            <a:r>
              <a:rPr lang="ko-KR" altLang="en-US" sz="2800" dirty="0" smtClean="0">
                <a:solidFill>
                  <a:schemeClr val="bg1"/>
                </a:solidFill>
              </a:rPr>
              <a:t> 실행할 지를 단계별로 정의해 놓은 것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bg1"/>
                </a:solidFill>
              </a:rPr>
              <a:t>relaxed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</a:rPr>
              <a:t>별로 순서대로 할 필요는 없어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</a:rPr>
              <a:t>원자적이기만 하면 되지 뭐</a:t>
            </a:r>
            <a:r>
              <a:rPr lang="en-US" altLang="ko-KR" sz="2000" dirty="0" smtClean="0">
                <a:solidFill>
                  <a:schemeClr val="bg1"/>
                </a:solidFill>
              </a:rPr>
              <a:t>“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bg1"/>
                </a:solidFill>
              </a:rPr>
              <a:t>acquire-release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</a:rPr>
              <a:t>“</a:t>
            </a:r>
            <a:r>
              <a:rPr lang="ko-KR" altLang="en-US" sz="2000" dirty="0" smtClean="0">
                <a:solidFill>
                  <a:srgbClr val="000000"/>
                </a:solidFill>
              </a:rPr>
              <a:t>적어도 너랑 나는 순서대로 쓰고 읽자</a:t>
            </a:r>
            <a:r>
              <a:rPr lang="en-US" altLang="ko-KR" sz="2000" dirty="0" smtClean="0">
                <a:solidFill>
                  <a:srgbClr val="000000"/>
                </a:solidFill>
              </a:rPr>
              <a:t>“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bg1"/>
                </a:solidFill>
              </a:rPr>
              <a:t>sequentially consistent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꼭 순서대로 읽고 써라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싱글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스레드다</a:t>
            </a:r>
            <a:r>
              <a:rPr lang="en-US" altLang="ko-KR" sz="1600" dirty="0" smtClean="0">
                <a:solidFill>
                  <a:schemeClr val="bg1"/>
                </a:solidFill>
              </a:rPr>
              <a:t>~ </a:t>
            </a:r>
            <a:r>
              <a:rPr lang="ko-KR" altLang="en-US" sz="1600" dirty="0" smtClean="0">
                <a:solidFill>
                  <a:schemeClr val="bg1"/>
                </a:solidFill>
              </a:rPr>
              <a:t>생각하고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4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2225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1779" y="2526141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비용 작음</a:t>
            </a:r>
          </a:p>
        </p:txBody>
      </p:sp>
      <p:sp>
        <p:nvSpPr>
          <p:cNvPr id="5" name="아래쪽 화살표 4"/>
          <p:cNvSpPr/>
          <p:nvPr/>
        </p:nvSpPr>
        <p:spPr bwMode="auto">
          <a:xfrm>
            <a:off x="2703437" y="3069529"/>
            <a:ext cx="272375" cy="2042809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019" y="5279039"/>
            <a:ext cx="8592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비용 큼</a:t>
            </a:r>
          </a:p>
        </p:txBody>
      </p:sp>
      <p:sp>
        <p:nvSpPr>
          <p:cNvPr id="6" name="위쪽 화살표 5"/>
          <p:cNvSpPr/>
          <p:nvPr/>
        </p:nvSpPr>
        <p:spPr bwMode="auto">
          <a:xfrm>
            <a:off x="7761820" y="3069529"/>
            <a:ext cx="272375" cy="2042809"/>
          </a:xfrm>
          <a:prstGeom prst="up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1527" y="2526141"/>
            <a:ext cx="5129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약함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1922" y="5279038"/>
            <a:ext cx="13721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가장 엄중함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9624" y="2901558"/>
            <a:ext cx="470835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relaxed</a:t>
            </a:r>
          </a:p>
          <a:p>
            <a:pPr lvl="1" algn="ctr"/>
            <a:endParaRPr lang="en-US" altLang="ko-KR" sz="2800" dirty="0" smtClean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acquire-release</a:t>
            </a:r>
          </a:p>
          <a:p>
            <a:pPr lvl="1" algn="ctr"/>
            <a:endParaRPr lang="en-US" altLang="ko-KR" sz="2800" dirty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sequentially </a:t>
            </a:r>
            <a:r>
              <a:rPr lang="en-US" altLang="ko-KR" sz="2800" b="1" dirty="0">
                <a:solidFill>
                  <a:schemeClr val="bg1"/>
                </a:solidFill>
              </a:rPr>
              <a:t>consistent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69229" y="4562272"/>
            <a:ext cx="4396167" cy="1344327"/>
            <a:chOff x="3269229" y="4562272"/>
            <a:chExt cx="4396167" cy="1344327"/>
          </a:xfrm>
        </p:grpSpPr>
        <p:sp>
          <p:nvSpPr>
            <p:cNvPr id="14" name="타원 13"/>
            <p:cNvSpPr/>
            <p:nvPr/>
          </p:nvSpPr>
          <p:spPr bwMode="auto">
            <a:xfrm>
              <a:off x="3269229" y="4562272"/>
              <a:ext cx="4396167" cy="550066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5554133" y="5112338"/>
              <a:ext cx="0" cy="47447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23727" y="5598822"/>
              <a:ext cx="8608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default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6640279" cy="32624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Default Memory Ordering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가장 비싸지만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가장 안전한 것이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지금까지 사용한 모든 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 </a:t>
            </a:r>
            <a:r>
              <a:rPr lang="ko-KR" altLang="en-US" sz="2400" dirty="0" smtClean="0">
                <a:solidFill>
                  <a:schemeClr val="bg1"/>
                </a:solidFill>
              </a:rPr>
              <a:t>연산은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seq_cst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4" y="2416717"/>
            <a:ext cx="7404823" cy="10560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3988340" y="3103123"/>
            <a:ext cx="4202349" cy="28210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2225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833" y="2901558"/>
            <a:ext cx="9609932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relaxed</a:t>
            </a:r>
          </a:p>
          <a:p>
            <a:pPr lvl="1" algn="ctr"/>
            <a:endParaRPr lang="en-US" altLang="ko-KR" sz="2800" dirty="0" smtClean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acquire-release</a:t>
            </a:r>
          </a:p>
          <a:p>
            <a:pPr lvl="1" algn="ctr"/>
            <a:endParaRPr lang="en-US" altLang="ko-KR" sz="2800" dirty="0">
              <a:solidFill>
                <a:schemeClr val="bg1"/>
              </a:solidFill>
            </a:endParaRPr>
          </a:p>
          <a:p>
            <a:pPr lvl="1" algn="ctr"/>
            <a:r>
              <a:rPr lang="en-US" altLang="ko-KR" sz="4400" b="1" dirty="0" smtClean="0">
                <a:solidFill>
                  <a:schemeClr val="bg1"/>
                </a:solidFill>
              </a:rPr>
              <a:t>sequentially </a:t>
            </a:r>
            <a:r>
              <a:rPr lang="en-US" altLang="ko-KR" sz="4400" b="1" dirty="0">
                <a:solidFill>
                  <a:schemeClr val="bg1"/>
                </a:solidFill>
              </a:rPr>
              <a:t>consistent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5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446800" cy="4308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memory_order_seq_cst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sequentially consistent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It requires global synchronization between all threads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가장 강력한 제약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가장 비싼 비용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서로 다른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스레드들의</a:t>
            </a:r>
            <a:r>
              <a:rPr lang="ko-KR" altLang="en-US" sz="2400" dirty="0" smtClean="0">
                <a:solidFill>
                  <a:schemeClr val="bg1"/>
                </a:solidFill>
              </a:rPr>
              <a:t> 연산을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선형화</a:t>
            </a:r>
            <a:r>
              <a:rPr lang="ko-KR" altLang="en-US" sz="2400" dirty="0" smtClean="0">
                <a:solidFill>
                  <a:schemeClr val="bg1"/>
                </a:solidFill>
              </a:rPr>
              <a:t> 가능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err="1" smtClean="0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676741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5.4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559711"/>
            <a:ext cx="4275278" cy="9189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9812" y="5667458"/>
            <a:ext cx="46246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z</a:t>
            </a:r>
            <a:r>
              <a:rPr lang="ko-KR" altLang="en-US" sz="2800" dirty="0" smtClean="0">
                <a:solidFill>
                  <a:schemeClr val="bg1"/>
                </a:solidFill>
              </a:rPr>
              <a:t>가 </a:t>
            </a:r>
            <a:r>
              <a:rPr lang="en-US" altLang="ko-KR" sz="2800" dirty="0" smtClean="0">
                <a:solidFill>
                  <a:schemeClr val="bg1"/>
                </a:solidFill>
              </a:rPr>
              <a:t>0</a:t>
            </a:r>
            <a:r>
              <a:rPr lang="ko-KR" altLang="en-US" sz="2800" dirty="0" smtClean="0">
                <a:solidFill>
                  <a:schemeClr val="bg1"/>
                </a:solidFill>
              </a:rPr>
              <a:t>이 되는 경우가 있는가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6" y="2559711"/>
            <a:ext cx="4174818" cy="9189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3" y="3961063"/>
            <a:ext cx="4249668" cy="13166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155" y="3961063"/>
            <a:ext cx="4292165" cy="13166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7185" y="2442607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153946" y="2463638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55923" y="3868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271292" y="3868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7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25249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간 선행 관계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673" y="5635487"/>
            <a:ext cx="26898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t1</a:t>
            </a:r>
            <a:r>
              <a:rPr lang="ko-KR" altLang="en-US" sz="2800" dirty="0" smtClean="0">
                <a:solidFill>
                  <a:schemeClr val="bg1"/>
                </a:solidFill>
              </a:rPr>
              <a:t>은 </a:t>
            </a:r>
            <a:r>
              <a:rPr lang="en-US" altLang="ko-KR" sz="2800" dirty="0" smtClean="0">
                <a:solidFill>
                  <a:schemeClr val="bg1"/>
                </a:solidFill>
              </a:rPr>
              <a:t>t3</a:t>
            </a:r>
            <a:r>
              <a:rPr lang="ko-KR" altLang="en-US" sz="2800" dirty="0" smtClean="0">
                <a:solidFill>
                  <a:schemeClr val="bg1"/>
                </a:solidFill>
              </a:rPr>
              <a:t>보다 선행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559711"/>
            <a:ext cx="4275278" cy="9189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6" y="2559711"/>
            <a:ext cx="4174818" cy="9189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3" y="3961063"/>
            <a:ext cx="4249668" cy="131661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155" y="3961063"/>
            <a:ext cx="4292165" cy="131661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67185" y="2442607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153946" y="2463638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5923" y="3868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271292" y="3868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4" name="아래쪽 화살표 23"/>
          <p:cNvSpPr/>
          <p:nvPr/>
        </p:nvSpPr>
        <p:spPr bwMode="auto">
          <a:xfrm>
            <a:off x="2718177" y="3524990"/>
            <a:ext cx="185553" cy="389780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아래쪽 화살표 24"/>
          <p:cNvSpPr/>
          <p:nvPr/>
        </p:nvSpPr>
        <p:spPr bwMode="auto">
          <a:xfrm>
            <a:off x="8623460" y="3528997"/>
            <a:ext cx="185553" cy="389780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70155" y="5635487"/>
            <a:ext cx="26898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t2</a:t>
            </a:r>
            <a:r>
              <a:rPr lang="ko-KR" altLang="en-US" sz="2800" dirty="0" smtClean="0">
                <a:solidFill>
                  <a:schemeClr val="bg1"/>
                </a:solidFill>
              </a:rPr>
              <a:t>는 </a:t>
            </a:r>
            <a:r>
              <a:rPr lang="en-US" altLang="ko-KR" sz="2800" dirty="0" smtClean="0">
                <a:solidFill>
                  <a:schemeClr val="bg1"/>
                </a:solidFill>
              </a:rPr>
              <a:t>t4</a:t>
            </a:r>
            <a:r>
              <a:rPr lang="ko-KR" altLang="en-US" sz="2800" dirty="0" smtClean="0">
                <a:solidFill>
                  <a:schemeClr val="bg1"/>
                </a:solidFill>
              </a:rPr>
              <a:t>보다 선행</a:t>
            </a:r>
          </a:p>
        </p:txBody>
      </p:sp>
    </p:spTree>
    <p:extLst>
      <p:ext uri="{BB962C8B-B14F-4D97-AF65-F5344CB8AC3E}">
        <p14:creationId xmlns:p14="http://schemas.microsoft.com/office/powerpoint/2010/main" val="28537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76678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가능한 경우의 수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71673" y="2147621"/>
            <a:ext cx="3352457" cy="774329"/>
            <a:chOff x="871673" y="2442607"/>
            <a:chExt cx="4275278" cy="103608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673" y="2559711"/>
              <a:ext cx="4275278" cy="91898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4567185" y="2442607"/>
              <a:ext cx="55175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  <a:r>
                <a:rPr lang="en-US" altLang="ko-KR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18978" y="2170235"/>
            <a:ext cx="3352456" cy="751715"/>
            <a:chOff x="6570156" y="2463638"/>
            <a:chExt cx="4174818" cy="101505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0156" y="2559711"/>
              <a:ext cx="4174818" cy="91898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0153946" y="2463638"/>
              <a:ext cx="55175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  <a:r>
                <a:rPr lang="en-US" altLang="ko-KR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1673" y="3078376"/>
            <a:ext cx="3352457" cy="1069177"/>
            <a:chOff x="871673" y="3868476"/>
            <a:chExt cx="4249668" cy="140920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673" y="3961063"/>
              <a:ext cx="4249668" cy="131661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555923" y="3868476"/>
              <a:ext cx="55175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  <a:r>
                <a:rPr lang="en-US" altLang="ko-KR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418978" y="3071085"/>
            <a:ext cx="3352457" cy="1058320"/>
            <a:chOff x="6570155" y="3868476"/>
            <a:chExt cx="4292165" cy="140920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0155" y="3961063"/>
              <a:ext cx="4292165" cy="1316615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0271292" y="3868476"/>
              <a:ext cx="55175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  <a:r>
                <a:rPr lang="en-US" altLang="ko-KR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25" name="아래쪽 화살표 24"/>
          <p:cNvSpPr/>
          <p:nvPr/>
        </p:nvSpPr>
        <p:spPr bwMode="auto">
          <a:xfrm>
            <a:off x="6016975" y="2921950"/>
            <a:ext cx="156461" cy="230350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아래쪽 화살표 26"/>
          <p:cNvSpPr/>
          <p:nvPr/>
        </p:nvSpPr>
        <p:spPr bwMode="auto">
          <a:xfrm>
            <a:off x="2469670" y="2934804"/>
            <a:ext cx="156461" cy="230350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31501" y="4382259"/>
            <a:ext cx="2954335" cy="1107996"/>
            <a:chOff x="1031501" y="4382259"/>
            <a:chExt cx="2954335" cy="1107996"/>
          </a:xfrm>
        </p:grpSpPr>
        <p:sp>
          <p:nvSpPr>
            <p:cNvPr id="10" name="TextBox 9"/>
            <p:cNvSpPr txBox="1"/>
            <p:nvPr/>
          </p:nvSpPr>
          <p:spPr>
            <a:xfrm>
              <a:off x="1031501" y="4382259"/>
              <a:ext cx="2954335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t1 t2 t3 t4 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 z == 2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t1 t2 t4 t3</a:t>
              </a:r>
              <a:r>
                <a:rPr lang="ko-KR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 z == 2</a:t>
              </a: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t1 t3 t2 t4 	 z == 1</a:t>
              </a: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2567778" y="4581939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2567778" y="4979326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2567778" y="5320569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618037" y="4382259"/>
            <a:ext cx="2954335" cy="1107996"/>
            <a:chOff x="1031501" y="4382259"/>
            <a:chExt cx="2954335" cy="1107996"/>
          </a:xfrm>
        </p:grpSpPr>
        <p:sp>
          <p:nvSpPr>
            <p:cNvPr id="31" name="TextBox 30"/>
            <p:cNvSpPr txBox="1"/>
            <p:nvPr/>
          </p:nvSpPr>
          <p:spPr>
            <a:xfrm>
              <a:off x="1031501" y="4382259"/>
              <a:ext cx="2954335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t2 t1 t4 t3 	 z == 2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t2 t1 t3 t4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 z == 2</a:t>
              </a: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t2 t4 t1 t3 	 z == 1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2567778" y="4581939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2567778" y="4979326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2567778" y="5320569"/>
              <a:ext cx="284752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3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94" y="1590731"/>
            <a:ext cx="2525323" cy="2898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4978" y="1590731"/>
            <a:ext cx="774731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#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progma</a:t>
            </a:r>
            <a:r>
              <a:rPr lang="en-US" altLang="ko-KR" sz="2800" dirty="0" smtClean="0">
                <a:solidFill>
                  <a:schemeClr val="bg1"/>
                </a:solidFill>
              </a:rPr>
              <a:t> pack(4)</a:t>
            </a:r>
            <a:r>
              <a:rPr lang="ko-KR" altLang="en-US" sz="2800" dirty="0" smtClean="0">
                <a:solidFill>
                  <a:schemeClr val="bg1"/>
                </a:solidFill>
              </a:rPr>
              <a:t> 일 때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이 구조체의 필드는 메모리에 어떻게 잡힐까요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6412909" cy="3816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memory_order_seq_cst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선형화 가능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상식에 맞는 행동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is_lock_free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ko-KR" altLang="en-US" sz="2400" dirty="0" smtClean="0">
                <a:solidFill>
                  <a:schemeClr val="bg1"/>
                </a:solidFill>
              </a:rPr>
              <a:t>가 </a:t>
            </a:r>
            <a:r>
              <a:rPr lang="en-US" altLang="ko-KR" sz="2400" dirty="0" smtClean="0">
                <a:solidFill>
                  <a:schemeClr val="bg1"/>
                </a:solidFill>
              </a:rPr>
              <a:t>true</a:t>
            </a:r>
            <a:r>
              <a:rPr lang="ko-KR" altLang="en-US" sz="2400" dirty="0" smtClean="0">
                <a:solidFill>
                  <a:schemeClr val="bg1"/>
                </a:solidFill>
              </a:rPr>
              <a:t>일 때에는 </a:t>
            </a:r>
            <a:r>
              <a:rPr lang="en-US" altLang="ko-KR" sz="2400" dirty="0" smtClean="0">
                <a:solidFill>
                  <a:schemeClr val="bg1"/>
                </a:solidFill>
              </a:rPr>
              <a:t>lock free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Lock </a:t>
            </a:r>
            <a:r>
              <a:rPr lang="ko-KR" altLang="en-US" sz="2000" dirty="0" smtClean="0">
                <a:solidFill>
                  <a:schemeClr val="bg1"/>
                </a:solidFill>
              </a:rPr>
              <a:t>보다 빠름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2400" b="1" dirty="0" smtClean="0">
                <a:solidFill>
                  <a:schemeClr val="bg1"/>
                </a:solidFill>
              </a:rPr>
              <a:t>결론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seq_cst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쓰시죠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3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7351371" cy="22775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닝겐의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욕심은 끝이 없고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…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난 그렇게까지 빡빡한 동기화는 필요 없는데</a:t>
            </a:r>
            <a:r>
              <a:rPr lang="en-US" altLang="ko-KR" sz="2400" dirty="0" smtClean="0">
                <a:solidFill>
                  <a:schemeClr val="bg1"/>
                </a:solidFill>
              </a:rPr>
              <a:t>“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좀 더 빠른 건 없나요</a:t>
            </a:r>
            <a:r>
              <a:rPr lang="en-US" altLang="ko-KR" sz="2400" dirty="0" smtClean="0">
                <a:solidFill>
                  <a:schemeClr val="bg1"/>
                </a:solidFill>
              </a:rPr>
              <a:t>?”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437" y="1624207"/>
            <a:ext cx="3566728" cy="46813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09513" y="6257162"/>
            <a:ext cx="3515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http://www.ddengle.com/entertainment/635506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5851" y="5485559"/>
            <a:ext cx="192200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왜 없겠어요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memory_order_seq_cst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258945" cy="41857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하지만 그 대가는 클 것입니다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seq_cst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없는 멀티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400" dirty="0" smtClean="0">
                <a:solidFill>
                  <a:schemeClr val="bg1"/>
                </a:solidFill>
              </a:rPr>
              <a:t> 세상에선 그 무엇도 가능합니다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아까 보았던 </a:t>
            </a:r>
            <a:r>
              <a:rPr lang="en-US" altLang="ko-KR" sz="2400" dirty="0" smtClean="0">
                <a:solidFill>
                  <a:schemeClr val="bg1"/>
                </a:solidFill>
              </a:rPr>
              <a:t>-65535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0.05% </a:t>
            </a:r>
            <a:r>
              <a:rPr lang="ko-KR" altLang="en-US" sz="2400" dirty="0" smtClean="0">
                <a:solidFill>
                  <a:schemeClr val="bg1"/>
                </a:solidFill>
              </a:rPr>
              <a:t>의 확률로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크래시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모니터 자연 발화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relaxed ordering </a:t>
            </a:r>
            <a:r>
              <a:rPr lang="ko-KR" altLang="en-US" sz="2400" dirty="0" smtClean="0">
                <a:solidFill>
                  <a:schemeClr val="bg1"/>
                </a:solidFill>
              </a:rPr>
              <a:t>을 통해 체험해봅니다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 smtClean="0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2225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833" y="2901558"/>
            <a:ext cx="9609932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en-US" altLang="ko-KR" sz="4400" b="1" dirty="0">
                <a:solidFill>
                  <a:schemeClr val="bg1"/>
                </a:solidFill>
              </a:rPr>
              <a:t>relaxed</a:t>
            </a:r>
          </a:p>
          <a:p>
            <a:pPr lvl="1" algn="ctr"/>
            <a:endParaRPr lang="en-US" altLang="ko-KR" sz="2800" dirty="0" smtClean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 smtClean="0">
                <a:solidFill>
                  <a:schemeClr val="bg1"/>
                </a:solidFill>
              </a:rPr>
              <a:t>acquire-release</a:t>
            </a:r>
          </a:p>
          <a:p>
            <a:pPr lvl="1" algn="ctr"/>
            <a:endParaRPr lang="en-US" altLang="ko-KR" sz="2800" dirty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>
                <a:solidFill>
                  <a:schemeClr val="bg1"/>
                </a:solidFill>
              </a:rPr>
              <a:t>sequentially consistent</a:t>
            </a:r>
          </a:p>
          <a:p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76330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5.5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26"/>
          <a:stretch/>
        </p:blipFill>
        <p:spPr>
          <a:xfrm>
            <a:off x="1023730" y="2690845"/>
            <a:ext cx="4455377" cy="1179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29" y="4375184"/>
            <a:ext cx="4461909" cy="135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7878" y="4375184"/>
            <a:ext cx="384400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z</a:t>
            </a:r>
            <a:r>
              <a:rPr lang="ko-KR" altLang="en-US" sz="2800" dirty="0" smtClean="0">
                <a:solidFill>
                  <a:schemeClr val="bg1"/>
                </a:solidFill>
              </a:rPr>
              <a:t>는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프로그램이 끝날 때까지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0</a:t>
            </a:r>
            <a:r>
              <a:rPr lang="ko-KR" altLang="en-US" sz="2800" dirty="0" smtClean="0">
                <a:solidFill>
                  <a:schemeClr val="bg1"/>
                </a:solidFill>
              </a:rPr>
              <a:t>일 수 있습니다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1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09379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5.5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흐름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94788" y="2258549"/>
            <a:ext cx="2493505" cy="3774507"/>
            <a:chOff x="2871785" y="2258549"/>
            <a:chExt cx="2493505" cy="3774507"/>
          </a:xfrm>
        </p:grpSpPr>
        <p:grpSp>
          <p:nvGrpSpPr>
            <p:cNvPr id="17" name="그룹 16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순서도: 페이지 연결자 18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30730" y="2258549"/>
            <a:ext cx="2493506" cy="3774507"/>
            <a:chOff x="5906362" y="2258549"/>
            <a:chExt cx="2493506" cy="3774507"/>
          </a:xfrm>
        </p:grpSpPr>
        <p:grpSp>
          <p:nvGrpSpPr>
            <p:cNvPr id="20" name="그룹 19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순서도: 페이지 연결자 21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false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612305" y="4949863"/>
            <a:ext cx="6604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????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576600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싱글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스레드</a:t>
            </a:r>
            <a:r>
              <a:rPr lang="ko-KR" altLang="en-US" sz="2800" b="1" dirty="0">
                <a:solidFill>
                  <a:schemeClr val="bg1"/>
                </a:solidFill>
              </a:rPr>
              <a:t> 입장에서 생각해봅시다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94788" y="2258549"/>
            <a:ext cx="2493505" cy="3774507"/>
            <a:chOff x="2871785" y="2258549"/>
            <a:chExt cx="2493505" cy="3774507"/>
          </a:xfrm>
        </p:grpSpPr>
        <p:grpSp>
          <p:nvGrpSpPr>
            <p:cNvPr id="17" name="그룹 16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순서도: 페이지 연결자 18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30730" y="2258549"/>
            <a:ext cx="2493506" cy="3774507"/>
            <a:chOff x="5906362" y="2258549"/>
            <a:chExt cx="2493506" cy="3774507"/>
          </a:xfrm>
        </p:grpSpPr>
        <p:grpSp>
          <p:nvGrpSpPr>
            <p:cNvPr id="20" name="그룹 19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순서도: 페이지 연결자 21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false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원형 화살표 22"/>
          <p:cNvSpPr/>
          <p:nvPr/>
        </p:nvSpPr>
        <p:spPr bwMode="auto">
          <a:xfrm rot="16200000">
            <a:off x="1568105" y="3424754"/>
            <a:ext cx="934278" cy="934278"/>
          </a:xfrm>
          <a:prstGeom prst="circular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원형 화살표 23"/>
          <p:cNvSpPr/>
          <p:nvPr/>
        </p:nvSpPr>
        <p:spPr bwMode="auto">
          <a:xfrm rot="5400000">
            <a:off x="4433739" y="3420508"/>
            <a:ext cx="934278" cy="934278"/>
          </a:xfrm>
          <a:prstGeom prst="circular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원형 화살표 27"/>
          <p:cNvSpPr/>
          <p:nvPr/>
        </p:nvSpPr>
        <p:spPr bwMode="auto">
          <a:xfrm rot="16200000">
            <a:off x="6275521" y="4246832"/>
            <a:ext cx="934278" cy="934278"/>
          </a:xfrm>
          <a:prstGeom prst="circular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원형 화살표 28"/>
          <p:cNvSpPr/>
          <p:nvPr/>
        </p:nvSpPr>
        <p:spPr bwMode="auto">
          <a:xfrm rot="5400000">
            <a:off x="9196911" y="4243444"/>
            <a:ext cx="934278" cy="934278"/>
          </a:xfrm>
          <a:prstGeom prst="circular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252493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조금 더 복잡한 예제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Listing 5.6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25249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가능한 결과 중 하나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673" y="3039500"/>
            <a:ext cx="106295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t1 : (0, 0, 0), (1, </a:t>
            </a:r>
            <a:r>
              <a:rPr lang="en-US" altLang="ko-KR" dirty="0">
                <a:solidFill>
                  <a:schemeClr val="bg1"/>
                </a:solidFill>
              </a:rPr>
              <a:t>0, 0</a:t>
            </a:r>
            <a:r>
              <a:rPr lang="en-US" altLang="ko-KR" dirty="0" smtClean="0">
                <a:solidFill>
                  <a:schemeClr val="bg1"/>
                </a:solidFill>
              </a:rPr>
              <a:t>), (2, </a:t>
            </a:r>
            <a:r>
              <a:rPr lang="en-US" altLang="ko-KR" dirty="0">
                <a:solidFill>
                  <a:schemeClr val="bg1"/>
                </a:solidFill>
              </a:rPr>
              <a:t>0, 0</a:t>
            </a:r>
            <a:r>
              <a:rPr lang="en-US" altLang="ko-KR" dirty="0" smtClean="0">
                <a:solidFill>
                  <a:schemeClr val="bg1"/>
                </a:solidFill>
              </a:rPr>
              <a:t>), (3, </a:t>
            </a:r>
            <a:r>
              <a:rPr lang="en-US" altLang="ko-KR" dirty="0">
                <a:solidFill>
                  <a:schemeClr val="bg1"/>
                </a:solidFill>
              </a:rPr>
              <a:t>0, 0</a:t>
            </a:r>
            <a:r>
              <a:rPr lang="en-US" altLang="ko-KR" dirty="0" smtClean="0">
                <a:solidFill>
                  <a:schemeClr val="bg1"/>
                </a:solidFill>
              </a:rPr>
              <a:t>), (4, </a:t>
            </a:r>
            <a:r>
              <a:rPr lang="en-US" altLang="ko-KR" dirty="0">
                <a:solidFill>
                  <a:schemeClr val="bg1"/>
                </a:solidFill>
              </a:rPr>
              <a:t>0, 0</a:t>
            </a:r>
            <a:r>
              <a:rPr lang="en-US" altLang="ko-KR" dirty="0" smtClean="0">
                <a:solidFill>
                  <a:schemeClr val="bg1"/>
                </a:solidFill>
              </a:rPr>
              <a:t>), (5, </a:t>
            </a:r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en-US" altLang="ko-KR" dirty="0" smtClean="0">
                <a:solidFill>
                  <a:schemeClr val="bg1"/>
                </a:solidFill>
              </a:rPr>
              <a:t>), (6, 7, 8), (7, 9, 8), (8, 9, 8), (9, 9, 10)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t2 </a:t>
            </a:r>
            <a:r>
              <a:rPr lang="en-US" altLang="ko-KR" dirty="0">
                <a:solidFill>
                  <a:schemeClr val="bg1"/>
                </a:solidFill>
              </a:rPr>
              <a:t>: (0, 0, 0), (0, </a:t>
            </a:r>
            <a:r>
              <a:rPr lang="en-US" altLang="ko-KR" dirty="0" smtClean="0">
                <a:solidFill>
                  <a:schemeClr val="bg1"/>
                </a:solidFill>
              </a:rPr>
              <a:t>1, </a:t>
            </a:r>
            <a:r>
              <a:rPr lang="en-US" altLang="ko-KR" dirty="0">
                <a:solidFill>
                  <a:schemeClr val="bg1"/>
                </a:solidFill>
              </a:rPr>
              <a:t>0), (0, </a:t>
            </a:r>
            <a:r>
              <a:rPr lang="en-US" altLang="ko-KR" dirty="0" smtClean="0">
                <a:solidFill>
                  <a:schemeClr val="bg1"/>
                </a:solidFill>
              </a:rPr>
              <a:t>2, </a:t>
            </a:r>
            <a:r>
              <a:rPr lang="en-US" altLang="ko-KR" dirty="0">
                <a:solidFill>
                  <a:schemeClr val="bg1"/>
                </a:solidFill>
              </a:rPr>
              <a:t>0), </a:t>
            </a:r>
            <a:r>
              <a:rPr lang="en-US" altLang="ko-KR" dirty="0" smtClean="0">
                <a:solidFill>
                  <a:schemeClr val="bg1"/>
                </a:solidFill>
              </a:rPr>
              <a:t>(1, 3, 5), (</a:t>
            </a:r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r>
              <a:rPr lang="en-US" altLang="ko-KR" dirty="0" smtClean="0">
                <a:solidFill>
                  <a:schemeClr val="bg1"/>
                </a:solidFill>
              </a:rPr>
              <a:t>, 4, 5), (8, 5, 5), (8, 6, 6), (8, 7, 9), (10, 8, 9), (10, 9, 10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t3 </a:t>
            </a:r>
            <a:r>
              <a:rPr lang="en-US" altLang="ko-KR" dirty="0">
                <a:solidFill>
                  <a:schemeClr val="bg1"/>
                </a:solidFill>
              </a:rPr>
              <a:t>: (0, 0, 0), (0, 0, </a:t>
            </a:r>
            <a:r>
              <a:rPr lang="en-US" altLang="ko-KR" dirty="0" smtClean="0">
                <a:solidFill>
                  <a:schemeClr val="bg1"/>
                </a:solidFill>
              </a:rPr>
              <a:t>1),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2),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3),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4),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5),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6),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7),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8), </a:t>
            </a:r>
            <a:r>
              <a:rPr lang="en-US" altLang="ko-KR" dirty="0">
                <a:solidFill>
                  <a:schemeClr val="bg1"/>
                </a:solidFill>
              </a:rPr>
              <a:t>(0, 0, </a:t>
            </a:r>
            <a:r>
              <a:rPr lang="en-US" altLang="ko-KR" dirty="0" smtClean="0">
                <a:solidFill>
                  <a:schemeClr val="bg1"/>
                </a:solidFill>
              </a:rPr>
              <a:t>9)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t4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(1, 3, </a:t>
            </a:r>
            <a:r>
              <a:rPr lang="en-US" altLang="ko-KR" dirty="0">
                <a:solidFill>
                  <a:schemeClr val="bg1"/>
                </a:solidFill>
              </a:rPr>
              <a:t>0), </a:t>
            </a:r>
            <a:r>
              <a:rPr lang="en-US" altLang="ko-KR" dirty="0" smtClean="0">
                <a:solidFill>
                  <a:schemeClr val="bg1"/>
                </a:solidFill>
              </a:rPr>
              <a:t>(2, 3, </a:t>
            </a:r>
            <a:r>
              <a:rPr lang="en-US" altLang="ko-KR" dirty="0">
                <a:solidFill>
                  <a:schemeClr val="bg1"/>
                </a:solidFill>
              </a:rPr>
              <a:t>0), </a:t>
            </a:r>
            <a:r>
              <a:rPr lang="en-US" altLang="ko-KR" dirty="0" smtClean="0">
                <a:solidFill>
                  <a:schemeClr val="bg1"/>
                </a:solidFill>
              </a:rPr>
              <a:t>(2, 4, 1), (3, 6, 4), (3, 9, 5), (5, 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6), (5, 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8), (5, 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en-US" altLang="ko-KR" dirty="0" smtClean="0">
                <a:solidFill>
                  <a:schemeClr val="bg1"/>
                </a:solidFill>
              </a:rPr>
              <a:t>(9, 10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en-US" altLang="ko-KR" dirty="0" smtClean="0">
                <a:solidFill>
                  <a:schemeClr val="bg1"/>
                </a:solidFill>
              </a:rPr>
              <a:t>(10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10)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t5 </a:t>
            </a:r>
            <a:r>
              <a:rPr lang="en-US" altLang="ko-KR" dirty="0">
                <a:solidFill>
                  <a:schemeClr val="bg1"/>
                </a:solidFill>
              </a:rPr>
              <a:t>: (0, 0, 0), (0, 0, 0), (0, 0, 0), </a:t>
            </a:r>
            <a:r>
              <a:rPr lang="en-US" altLang="ko-KR" dirty="0" smtClean="0">
                <a:solidFill>
                  <a:schemeClr val="bg1"/>
                </a:solidFill>
              </a:rPr>
              <a:t>(6, 3, 7), (6, 5, 7), (7, 7, 7), (7, 8, 7), (8, 8, 7), (8, 8, 9), (8, 8, 9)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2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621056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relaxed order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이해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책에 나온 설명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3" name="정육면체 2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웃는 얼굴 4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263927" y="4783407"/>
            <a:ext cx="967409" cy="9084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06" y="4165898"/>
            <a:ext cx="643599" cy="993913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 flipV="1">
            <a:off x="5223802" y="4596296"/>
            <a:ext cx="284332" cy="43875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 bwMode="auto">
          <a:xfrm>
            <a:off x="4645285" y="3534422"/>
            <a:ext cx="747947" cy="993913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5163" y="3323363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0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356219"/>
            <a:ext cx="6953250" cy="4886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3855" y="1607509"/>
            <a:ext cx="24077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책에 나온 해답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691156" y="2625754"/>
            <a:ext cx="1031846" cy="453006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직선 화살표 연결선 16"/>
          <p:cNvCxnSpPr>
            <a:stCxn id="15" idx="3"/>
          </p:cNvCxnSpPr>
          <p:nvPr/>
        </p:nvCxnSpPr>
        <p:spPr>
          <a:xfrm>
            <a:off x="4723002" y="2852257"/>
            <a:ext cx="2432807" cy="1677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5628" y="2634143"/>
            <a:ext cx="289342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한 메모리 공간에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두 객체</a:t>
            </a:r>
          </a:p>
        </p:txBody>
      </p:sp>
    </p:spTree>
    <p:extLst>
      <p:ext uri="{BB962C8B-B14F-4D97-AF65-F5344CB8AC3E}">
        <p14:creationId xmlns:p14="http://schemas.microsoft.com/office/powerpoint/2010/main" val="23825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2653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Store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8" name="정육면체 7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웃는 얼굴 9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 bwMode="auto">
          <a:xfrm>
            <a:off x="4749372" y="4183263"/>
            <a:ext cx="747947" cy="993913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2496" y="3921079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5" name="타원형 설명선 4"/>
          <p:cNvSpPr/>
          <p:nvPr/>
        </p:nvSpPr>
        <p:spPr bwMode="auto">
          <a:xfrm>
            <a:off x="8090451" y="2827437"/>
            <a:ext cx="1737555" cy="1338461"/>
          </a:xfrm>
          <a:prstGeom prst="wedgeEllipseCallout">
            <a:avLst>
              <a:gd name="adj1" fmla="val 79167"/>
              <a:gd name="adj2" fmla="val 34282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2333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Store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8" name="정육면체 7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웃는 얼굴 9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14" name="타원형 설명선 13"/>
          <p:cNvSpPr/>
          <p:nvPr/>
        </p:nvSpPr>
        <p:spPr bwMode="auto">
          <a:xfrm>
            <a:off x="8090451" y="2827438"/>
            <a:ext cx="1737555" cy="402780"/>
          </a:xfrm>
          <a:prstGeom prst="wedgeEllipseCallout">
            <a:avLst>
              <a:gd name="adj1" fmla="val 78595"/>
              <a:gd name="adj2" fmla="val 167534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sp>
        <p:nvSpPr>
          <p:cNvPr id="16" name="타원형 설명선 15"/>
          <p:cNvSpPr/>
          <p:nvPr/>
        </p:nvSpPr>
        <p:spPr bwMode="auto">
          <a:xfrm>
            <a:off x="8090451" y="3518299"/>
            <a:ext cx="1737555" cy="402780"/>
          </a:xfrm>
          <a:prstGeom prst="wedgeEllipseCallout">
            <a:avLst>
              <a:gd name="adj1" fmla="val 74591"/>
              <a:gd name="adj2" fmla="val 46620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7" name="타원형 설명선 16"/>
          <p:cNvSpPr/>
          <p:nvPr/>
        </p:nvSpPr>
        <p:spPr bwMode="auto">
          <a:xfrm>
            <a:off x="8090451" y="4110354"/>
            <a:ext cx="1737555" cy="402780"/>
          </a:xfrm>
          <a:prstGeom prst="wedgeEllipseCallout">
            <a:avLst>
              <a:gd name="adj1" fmla="val 74591"/>
              <a:gd name="adj2" fmla="val -42215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8090450" y="4702409"/>
            <a:ext cx="1737555" cy="402780"/>
          </a:xfrm>
          <a:prstGeom prst="wedgeEllipseCallout">
            <a:avLst>
              <a:gd name="adj1" fmla="val 76307"/>
              <a:gd name="adj2" fmla="val -106373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8090449" y="5351977"/>
            <a:ext cx="1737555" cy="402780"/>
          </a:xfrm>
          <a:prstGeom prst="wedgeEllipseCallout">
            <a:avLst>
              <a:gd name="adj1" fmla="val 64295"/>
              <a:gd name="adj2" fmla="val -106373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</p:spTree>
    <p:extLst>
      <p:ext uri="{BB962C8B-B14F-4D97-AF65-F5344CB8AC3E}">
        <p14:creationId xmlns:p14="http://schemas.microsoft.com/office/powerpoint/2010/main" val="1851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2333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Load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8" name="정육면체 7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웃는 얼굴 9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14" name="타원형 설명선 13"/>
          <p:cNvSpPr/>
          <p:nvPr/>
        </p:nvSpPr>
        <p:spPr bwMode="auto">
          <a:xfrm>
            <a:off x="8090451" y="2827438"/>
            <a:ext cx="1737555" cy="402780"/>
          </a:xfrm>
          <a:prstGeom prst="wedgeEllipseCallout">
            <a:avLst>
              <a:gd name="adj1" fmla="val 78595"/>
              <a:gd name="adj2" fmla="val 167534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sp>
        <p:nvSpPr>
          <p:cNvPr id="16" name="타원형 설명선 15"/>
          <p:cNvSpPr/>
          <p:nvPr/>
        </p:nvSpPr>
        <p:spPr bwMode="auto">
          <a:xfrm>
            <a:off x="8090451" y="3518299"/>
            <a:ext cx="1737555" cy="402780"/>
          </a:xfrm>
          <a:prstGeom prst="wedgeEllipseCallout">
            <a:avLst>
              <a:gd name="adj1" fmla="val 74591"/>
              <a:gd name="adj2" fmla="val 46620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7" name="타원형 설명선 16"/>
          <p:cNvSpPr/>
          <p:nvPr/>
        </p:nvSpPr>
        <p:spPr bwMode="auto">
          <a:xfrm>
            <a:off x="8090451" y="4110354"/>
            <a:ext cx="1737555" cy="402780"/>
          </a:xfrm>
          <a:prstGeom prst="wedgeEllipseCallout">
            <a:avLst>
              <a:gd name="adj1" fmla="val 74591"/>
              <a:gd name="adj2" fmla="val -42215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8090450" y="4702409"/>
            <a:ext cx="1737555" cy="402780"/>
          </a:xfrm>
          <a:prstGeom prst="wedgeEllipseCallout">
            <a:avLst>
              <a:gd name="adj1" fmla="val 76307"/>
              <a:gd name="adj2" fmla="val -106373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8090449" y="5351977"/>
            <a:ext cx="1737555" cy="402780"/>
          </a:xfrm>
          <a:prstGeom prst="wedgeEllipseCallout">
            <a:avLst>
              <a:gd name="adj1" fmla="val 64295"/>
              <a:gd name="adj2" fmla="val -106373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 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21" name="타원형 설명선 20"/>
          <p:cNvSpPr/>
          <p:nvPr/>
        </p:nvSpPr>
        <p:spPr bwMode="auto">
          <a:xfrm>
            <a:off x="2319601" y="3648251"/>
            <a:ext cx="1892261" cy="951344"/>
          </a:xfrm>
          <a:prstGeom prst="wedgeEllipseCallout">
            <a:avLst>
              <a:gd name="adj1" fmla="val -69480"/>
              <a:gd name="adj2" fmla="val -6412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지금 값 뭐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ko-KR" altLang="en-US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0951" y="6001545"/>
            <a:ext cx="426238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어떤 수를 알려 줘야 할까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6615" y="3880857"/>
            <a:ext cx="1651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6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29550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우리의 입장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당연히 </a:t>
            </a:r>
            <a:r>
              <a:rPr lang="en-US" altLang="ko-KR" sz="2400" dirty="0" smtClean="0">
                <a:solidFill>
                  <a:schemeClr val="bg1"/>
                </a:solidFill>
              </a:rPr>
              <a:t>42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8" name="정육면체 7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웃는 얼굴 9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8098" y="3736110"/>
            <a:ext cx="9153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이거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찾으시죠</a:t>
            </a:r>
            <a:r>
              <a:rPr lang="en-US" altLang="ko-KR" sz="1600" dirty="0" smtClean="0">
                <a:solidFill>
                  <a:schemeClr val="bg1"/>
                </a:solidFill>
              </a:rPr>
              <a:t>?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1361" y="4455609"/>
            <a:ext cx="2564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</a:rPr>
              <a:t>ㄳ</a:t>
            </a:r>
            <a:endParaRPr lang="ko-KR" altLang="en-US" sz="2000" dirty="0" smtClean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2319601" y="4989443"/>
            <a:ext cx="2429771" cy="36774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735041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큐빅맨의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입장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note </a:t>
            </a:r>
            <a:r>
              <a:rPr lang="ko-KR" altLang="en-US" sz="2400" dirty="0" smtClean="0">
                <a:solidFill>
                  <a:schemeClr val="bg1"/>
                </a:solidFill>
              </a:rPr>
              <a:t>에 쓰여진 값 중 어떤 값이라도 전달 가능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8" name="정육면체 7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웃는 얼굴 9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4557" y="3563057"/>
            <a:ext cx="1381789" cy="8925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뭐가 최신인지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내가 어떻게 알아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</a:rPr>
              <a:t>걍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주는대로</a:t>
            </a:r>
            <a:r>
              <a:rPr lang="ko-KR" altLang="en-US" sz="1400" dirty="0" smtClean="0">
                <a:solidFill>
                  <a:schemeClr val="bg1"/>
                </a:solidFill>
              </a:rPr>
              <a:t> 받아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2505" y="44732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네</a:t>
            </a:r>
            <a:endParaRPr lang="ko-KR" altLang="en-US" sz="1400" dirty="0"/>
          </a:p>
        </p:txBody>
      </p:sp>
      <p:sp>
        <p:nvSpPr>
          <p:cNvPr id="22" name="양쪽 대괄호 21"/>
          <p:cNvSpPr/>
          <p:nvPr/>
        </p:nvSpPr>
        <p:spPr>
          <a:xfrm>
            <a:off x="4667187" y="3954299"/>
            <a:ext cx="381673" cy="1492961"/>
          </a:xfrm>
          <a:prstGeom prst="bracketPair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2" idx="1"/>
          </p:cNvCxnSpPr>
          <p:nvPr/>
        </p:nvCxnSpPr>
        <p:spPr>
          <a:xfrm flipH="1">
            <a:off x="2770482" y="4700780"/>
            <a:ext cx="1896705" cy="157364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0128" y="4473224"/>
            <a:ext cx="5963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中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15775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Reload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10" name="정육면체 9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웃는 얼굴 10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22" name="타원형 설명선 21"/>
          <p:cNvSpPr/>
          <p:nvPr/>
        </p:nvSpPr>
        <p:spPr bwMode="auto">
          <a:xfrm>
            <a:off x="2378096" y="2943128"/>
            <a:ext cx="1892261" cy="951344"/>
          </a:xfrm>
          <a:prstGeom prst="wedgeEllipseCallout">
            <a:avLst>
              <a:gd name="adj1" fmla="val -69480"/>
              <a:gd name="adj2" fmla="val 50004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그럼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지금은 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값 뭐임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ko-KR" altLang="en-US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26432" y="5987028"/>
            <a:ext cx="56714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한번 더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어떤 수를 알려 줘야 할까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6615" y="3880857"/>
            <a:ext cx="262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또</a:t>
            </a:r>
            <a:r>
              <a:rPr lang="en-US" altLang="ko-KR" sz="1400" dirty="0" smtClean="0">
                <a:solidFill>
                  <a:schemeClr val="bg1"/>
                </a:solidFill>
              </a:rPr>
              <a:t>?</a:t>
            </a:r>
            <a:endParaRPr lang="ko-KR" altLang="en-US" sz="1400" dirty="0" err="1" smtClean="0">
              <a:solidFill>
                <a:schemeClr val="bg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 bwMode="auto">
          <a:xfrm rot="5400000" flipH="1">
            <a:off x="4476078" y="4152805"/>
            <a:ext cx="118288" cy="239684"/>
          </a:xfrm>
          <a:prstGeom prst="triangl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0712" y="4165898"/>
            <a:ext cx="5161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이전 값</a:t>
            </a:r>
          </a:p>
        </p:txBody>
      </p:sp>
    </p:spTree>
    <p:extLst>
      <p:ext uri="{BB962C8B-B14F-4D97-AF65-F5344CB8AC3E}">
        <p14:creationId xmlns:p14="http://schemas.microsoft.com/office/powerpoint/2010/main" val="28920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52477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Reload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전에 알려줬던 값보다 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과거의 값을 알려주진 않는다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73285" y="2577039"/>
            <a:ext cx="3177718" cy="3177718"/>
            <a:chOff x="7066722" y="2765882"/>
            <a:chExt cx="3177718" cy="3177718"/>
          </a:xfrm>
        </p:grpSpPr>
        <p:sp>
          <p:nvSpPr>
            <p:cNvPr id="10" name="정육면체 9"/>
            <p:cNvSpPr/>
            <p:nvPr/>
          </p:nvSpPr>
          <p:spPr bwMode="auto">
            <a:xfrm>
              <a:off x="7066722" y="2765882"/>
              <a:ext cx="3177718" cy="3177718"/>
            </a:xfrm>
            <a:prstGeom prst="cub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웃는 얼굴 10"/>
            <p:cNvSpPr/>
            <p:nvPr/>
          </p:nvSpPr>
          <p:spPr bwMode="auto">
            <a:xfrm>
              <a:off x="8233168" y="4222039"/>
              <a:ext cx="844826" cy="844826"/>
            </a:xfrm>
            <a:prstGeom prst="smileyFace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 bwMode="auto">
          <a:xfrm>
            <a:off x="4749372" y="3914908"/>
            <a:ext cx="747947" cy="1713329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5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10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42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2614" y="3648251"/>
            <a:ext cx="42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note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3605682"/>
            <a:ext cx="643599" cy="9939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56615" y="3880857"/>
            <a:ext cx="10227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옛날 값 주면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욕 먹겠지</a:t>
            </a:r>
            <a:r>
              <a:rPr lang="en-US" altLang="ko-KR" sz="1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5" name="이등변 삼각형 24"/>
          <p:cNvSpPr/>
          <p:nvPr/>
        </p:nvSpPr>
        <p:spPr bwMode="auto">
          <a:xfrm rot="5400000" flipH="1">
            <a:off x="4476078" y="4152805"/>
            <a:ext cx="118288" cy="239684"/>
          </a:xfrm>
          <a:prstGeom prst="triangl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0712" y="4165898"/>
            <a:ext cx="5161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이전 값</a:t>
            </a:r>
          </a:p>
        </p:txBody>
      </p:sp>
      <p:sp>
        <p:nvSpPr>
          <p:cNvPr id="18" name="양쪽 대괄호 17"/>
          <p:cNvSpPr/>
          <p:nvPr/>
        </p:nvSpPr>
        <p:spPr>
          <a:xfrm>
            <a:off x="4667187" y="4213503"/>
            <a:ext cx="447956" cy="1233757"/>
          </a:xfrm>
          <a:prstGeom prst="bracketPair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2762034" y="4948284"/>
            <a:ext cx="1896705" cy="157364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41680" y="4720728"/>
            <a:ext cx="5963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中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4755" y="4065523"/>
            <a:ext cx="205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굳</a:t>
            </a:r>
            <a:endParaRPr lang="ko-KR" alt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511037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5.5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다시 생각해봅시다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94788" y="2258549"/>
            <a:ext cx="2493505" cy="3774507"/>
            <a:chOff x="2871785" y="2258549"/>
            <a:chExt cx="2493505" cy="3774507"/>
          </a:xfrm>
        </p:grpSpPr>
        <p:grpSp>
          <p:nvGrpSpPr>
            <p:cNvPr id="8" name="그룹 7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순서도: 페이지 연결자 12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930730" y="2258549"/>
            <a:ext cx="2493506" cy="3774507"/>
            <a:chOff x="5906362" y="2258549"/>
            <a:chExt cx="2493506" cy="3774507"/>
          </a:xfrm>
        </p:grpSpPr>
        <p:grpSp>
          <p:nvGrpSpPr>
            <p:cNvPr id="15" name="그룹 14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순서도: 페이지 연결자 18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false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387349" y="3259875"/>
            <a:ext cx="841062" cy="798412"/>
            <a:chOff x="9137825" y="1119840"/>
            <a:chExt cx="3177718" cy="3177718"/>
          </a:xfrm>
        </p:grpSpPr>
        <p:grpSp>
          <p:nvGrpSpPr>
            <p:cNvPr id="20" name="그룹 19"/>
            <p:cNvGrpSpPr/>
            <p:nvPr/>
          </p:nvGrpSpPr>
          <p:grpSpPr>
            <a:xfrm>
              <a:off x="9137825" y="1119840"/>
              <a:ext cx="3177718" cy="3177718"/>
              <a:chOff x="7066722" y="2765882"/>
              <a:chExt cx="3177718" cy="3177718"/>
            </a:xfrm>
          </p:grpSpPr>
          <p:sp>
            <p:nvSpPr>
              <p:cNvPr id="21" name="정육면체 20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웃는 얼굴 21"/>
              <p:cNvSpPr/>
              <p:nvPr/>
            </p:nvSpPr>
            <p:spPr bwMode="auto">
              <a:xfrm>
                <a:off x="8233168" y="422203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 bwMode="auto">
            <a:xfrm>
              <a:off x="9413912" y="2457709"/>
              <a:ext cx="747947" cy="1064185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462" y="2226170"/>
              <a:ext cx="643600" cy="993912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5391032" y="4226580"/>
            <a:ext cx="841062" cy="798412"/>
            <a:chOff x="9137825" y="1119840"/>
            <a:chExt cx="3177718" cy="3177718"/>
          </a:xfrm>
        </p:grpSpPr>
        <p:grpSp>
          <p:nvGrpSpPr>
            <p:cNvPr id="31" name="그룹 30"/>
            <p:cNvGrpSpPr/>
            <p:nvPr/>
          </p:nvGrpSpPr>
          <p:grpSpPr>
            <a:xfrm>
              <a:off x="9137825" y="1119840"/>
              <a:ext cx="3177718" cy="3177718"/>
              <a:chOff x="7066722" y="2765882"/>
              <a:chExt cx="3177718" cy="3177718"/>
            </a:xfrm>
          </p:grpSpPr>
          <p:sp>
            <p:nvSpPr>
              <p:cNvPr id="34" name="정육면체 33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웃는 얼굴 34"/>
              <p:cNvSpPr/>
              <p:nvPr/>
            </p:nvSpPr>
            <p:spPr bwMode="auto">
              <a:xfrm>
                <a:off x="8233168" y="422203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 bwMode="auto">
            <a:xfrm>
              <a:off x="9413912" y="2457709"/>
              <a:ext cx="747947" cy="1064185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462" y="2226170"/>
              <a:ext cx="643600" cy="993912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5647940" y="3150856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x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632404" y="4096095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y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8848" y="5972813"/>
            <a:ext cx="42078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x </a:t>
            </a:r>
            <a:r>
              <a:rPr lang="ko-KR" altLang="en-US" sz="2800" dirty="0" smtClean="0">
                <a:solidFill>
                  <a:schemeClr val="bg1"/>
                </a:solidFill>
              </a:rPr>
              <a:t>와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y</a:t>
            </a:r>
            <a:r>
              <a:rPr lang="ko-KR" altLang="en-US" sz="2800" dirty="0" smtClean="0">
                <a:solidFill>
                  <a:schemeClr val="bg1"/>
                </a:solidFill>
              </a:rPr>
              <a:t>는 서로 다른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큐빅맨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7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177192" cy="49244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memory_order_relaxed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relaxed order </a:t>
            </a:r>
            <a:r>
              <a:rPr lang="ko-KR" altLang="en-US" sz="2400" dirty="0">
                <a:solidFill>
                  <a:schemeClr val="bg1"/>
                </a:solidFill>
              </a:rPr>
              <a:t>는 순서 제약이 없으므로 빠르다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2400" b="1" dirty="0" smtClean="0">
                <a:solidFill>
                  <a:schemeClr val="bg1"/>
                </a:solidFill>
              </a:rPr>
              <a:t>하지만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endParaRPr lang="ko-KR" altLang="en-US" sz="24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비직관적이고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다루기 어렵다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반드시 더 강한 </a:t>
            </a:r>
            <a:r>
              <a:rPr lang="en-US" altLang="ko-KR" sz="2400" dirty="0">
                <a:solidFill>
                  <a:schemeClr val="bg1"/>
                </a:solidFill>
              </a:rPr>
              <a:t>ordering </a:t>
            </a:r>
            <a:r>
              <a:rPr lang="ko-KR" altLang="en-US" sz="2400" dirty="0">
                <a:solidFill>
                  <a:schemeClr val="bg1"/>
                </a:solidFill>
              </a:rPr>
              <a:t>과 함께 사용해야 한다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en-US" altLang="ko-KR" sz="2400" dirty="0">
                <a:solidFill>
                  <a:schemeClr val="bg1"/>
                </a:solidFill>
              </a:rPr>
              <a:t>I strongly recommend avoiding relaxed atomic operations</a:t>
            </a: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unless </a:t>
            </a:r>
            <a:r>
              <a:rPr lang="en-US" altLang="ko-KR" sz="2400" dirty="0">
                <a:solidFill>
                  <a:schemeClr val="bg1"/>
                </a:solidFill>
              </a:rPr>
              <a:t>they’re absolutely necessary”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							– </a:t>
            </a:r>
            <a:r>
              <a:rPr lang="en-US" altLang="ko-KR" sz="2400" dirty="0">
                <a:solidFill>
                  <a:schemeClr val="bg1"/>
                </a:solidFill>
              </a:rPr>
              <a:t>Anthony Williams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memory_order_relaxed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4093557" cy="22775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대안은 없을까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seq_cst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보다 빠르면서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relaxed </a:t>
            </a:r>
            <a:r>
              <a:rPr lang="ko-KR" altLang="en-US" sz="2400" dirty="0" smtClean="0">
                <a:solidFill>
                  <a:schemeClr val="bg1"/>
                </a:solidFill>
              </a:rPr>
              <a:t>보다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쎈</a:t>
            </a:r>
            <a:r>
              <a:rPr lang="ko-KR" altLang="en-US" sz="2400" dirty="0" smtClean="0">
                <a:solidFill>
                  <a:schemeClr val="bg1"/>
                </a:solidFill>
              </a:rPr>
              <a:t> 거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532559"/>
            <a:ext cx="11057013" cy="1243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8" y="2958027"/>
            <a:ext cx="2641144" cy="327801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833816" y="2490281"/>
            <a:ext cx="2720317" cy="166983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833816" y="2490281"/>
            <a:ext cx="3664261" cy="1989246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05926" y="5751694"/>
            <a:ext cx="82137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테스트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환경 </a:t>
            </a:r>
            <a:r>
              <a:rPr lang="en-US" altLang="ko-KR" sz="2800" dirty="0" smtClean="0">
                <a:solidFill>
                  <a:schemeClr val="bg1"/>
                </a:solidFill>
              </a:rPr>
              <a:t>: VS2015 Update 1, 32bit App, Debug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4372" y="4048640"/>
            <a:ext cx="645689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실제로 해보니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다른 메모리 공간에 할당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0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 smtClean="0"/>
              <a:t>memory_order_acquire</a:t>
            </a:r>
            <a:r>
              <a:rPr lang="en-US" altLang="ko-KR" sz="2800" dirty="0" smtClean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2225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833" y="2901558"/>
            <a:ext cx="9609932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en-US" altLang="ko-KR" sz="2800" b="1" dirty="0">
                <a:solidFill>
                  <a:schemeClr val="bg1"/>
                </a:solidFill>
              </a:rPr>
              <a:t>relaxed</a:t>
            </a:r>
          </a:p>
          <a:p>
            <a:pPr lvl="1" algn="ctr"/>
            <a:endParaRPr lang="en-US" altLang="ko-KR" sz="2800" dirty="0" smtClean="0">
              <a:solidFill>
                <a:schemeClr val="bg1"/>
              </a:solidFill>
            </a:endParaRPr>
          </a:p>
          <a:p>
            <a:pPr lvl="1" algn="ctr"/>
            <a:r>
              <a:rPr lang="en-US" altLang="ko-KR" sz="4400" b="1" dirty="0">
                <a:solidFill>
                  <a:schemeClr val="bg1"/>
                </a:solidFill>
              </a:rPr>
              <a:t>acquire-release</a:t>
            </a:r>
          </a:p>
          <a:p>
            <a:pPr lvl="1" algn="ctr"/>
            <a:endParaRPr lang="en-US" altLang="ko-KR" sz="2800" dirty="0">
              <a:solidFill>
                <a:schemeClr val="bg1"/>
              </a:solidFill>
            </a:endParaRPr>
          </a:p>
          <a:p>
            <a:pPr lvl="1" algn="ctr"/>
            <a:r>
              <a:rPr lang="en-US" altLang="ko-KR" sz="2800" b="1" dirty="0">
                <a:solidFill>
                  <a:schemeClr val="bg1"/>
                </a:solidFill>
              </a:rPr>
              <a:t>sequentially consistent</a:t>
            </a:r>
          </a:p>
          <a:p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7633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5.7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22" y="2980182"/>
            <a:ext cx="4185805" cy="890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31"/>
          <a:stretch/>
        </p:blipFill>
        <p:spPr>
          <a:xfrm>
            <a:off x="6570155" y="2959510"/>
            <a:ext cx="4185805" cy="9351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22" y="4430554"/>
            <a:ext cx="4185805" cy="1212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155" y="4430554"/>
            <a:ext cx="4211575" cy="12750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4373" y="2901889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204206" y="2900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229976" y="4369362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84373" y="4369362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t3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2862469" y="3425339"/>
            <a:ext cx="2317659" cy="20244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882347" y="4823098"/>
            <a:ext cx="2317659" cy="20244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4338" y="5996296"/>
            <a:ext cx="30617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z</a:t>
            </a:r>
            <a:r>
              <a:rPr lang="ko-KR" altLang="en-US" sz="2800" dirty="0" smtClean="0">
                <a:solidFill>
                  <a:schemeClr val="bg1"/>
                </a:solidFill>
              </a:rPr>
              <a:t>는 </a:t>
            </a:r>
            <a:r>
              <a:rPr lang="en-US" altLang="ko-KR" sz="2800" dirty="0" smtClean="0">
                <a:solidFill>
                  <a:schemeClr val="bg1"/>
                </a:solidFill>
              </a:rPr>
              <a:t>0</a:t>
            </a:r>
            <a:r>
              <a:rPr lang="ko-KR" altLang="en-US" sz="2800" dirty="0" smtClean="0">
                <a:solidFill>
                  <a:schemeClr val="bg1"/>
                </a:solidFill>
              </a:rPr>
              <a:t>일 수 있을까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1806" y="3179118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smtClean="0"/>
              <a:t>쓰기용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3399" y="454628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smtClean="0"/>
              <a:t>읽기용</a:t>
            </a:r>
          </a:p>
        </p:txBody>
      </p:sp>
    </p:spTree>
    <p:extLst>
      <p:ext uri="{BB962C8B-B14F-4D97-AF65-F5344CB8AC3E}">
        <p14:creationId xmlns:p14="http://schemas.microsoft.com/office/powerpoint/2010/main" val="37202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53043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불행히도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relaxed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랑 똑같습니다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22" y="2980182"/>
            <a:ext cx="4185805" cy="890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31"/>
          <a:stretch/>
        </p:blipFill>
        <p:spPr>
          <a:xfrm>
            <a:off x="6570155" y="2959510"/>
            <a:ext cx="4185805" cy="9351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22" y="4430554"/>
            <a:ext cx="4185805" cy="1212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155" y="4430554"/>
            <a:ext cx="4211575" cy="12750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84373" y="2901889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204206" y="2900476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229976" y="4369362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84373" y="4369362"/>
            <a:ext cx="551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83749" y="2510148"/>
            <a:ext cx="44229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선행 관계 아님 </a:t>
            </a:r>
          </a:p>
        </p:txBody>
      </p:sp>
      <p:sp>
        <p:nvSpPr>
          <p:cNvPr id="4" name="왼쪽/오른쪽 화살표 3"/>
          <p:cNvSpPr/>
          <p:nvPr/>
        </p:nvSpPr>
        <p:spPr bwMode="auto">
          <a:xfrm>
            <a:off x="5640362" y="3327639"/>
            <a:ext cx="725557" cy="195399"/>
          </a:xfrm>
          <a:prstGeom prst="left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0322" y="5705618"/>
            <a:ext cx="2396624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x == true </a:t>
            </a:r>
            <a:r>
              <a:rPr lang="ko-KR" altLang="en-US" dirty="0" smtClean="0">
                <a:solidFill>
                  <a:schemeClr val="bg1"/>
                </a:solidFill>
              </a:rPr>
              <a:t>여도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 == false </a:t>
            </a:r>
            <a:r>
              <a:rPr lang="ko-KR" altLang="en-US" dirty="0" smtClean="0">
                <a:solidFill>
                  <a:schemeClr val="bg1"/>
                </a:solidFill>
              </a:rPr>
              <a:t>일 수 있음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0155" y="5738200"/>
            <a:ext cx="244097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 == true </a:t>
            </a:r>
            <a:r>
              <a:rPr lang="ko-KR" altLang="en-US" dirty="0" smtClean="0">
                <a:solidFill>
                  <a:schemeClr val="bg1"/>
                </a:solidFill>
              </a:rPr>
              <a:t>여도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x == false </a:t>
            </a:r>
            <a:r>
              <a:rPr lang="ko-KR" altLang="en-US" dirty="0" smtClean="0">
                <a:solidFill>
                  <a:schemeClr val="bg1"/>
                </a:solidFill>
              </a:rPr>
              <a:t>일 수 있음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2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732199" cy="23391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한계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서로 다른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write -&gt;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수정 </a:t>
            </a:r>
            <a:r>
              <a:rPr lang="ko-KR" altLang="en-US" sz="2400" dirty="0">
                <a:solidFill>
                  <a:schemeClr val="bg1"/>
                </a:solidFill>
              </a:rPr>
              <a:t>순서를 보지 못한다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Listing 5.7</a:t>
            </a:r>
            <a:r>
              <a:rPr lang="ko-KR" altLang="en-US" sz="2400" dirty="0" smtClean="0">
                <a:solidFill>
                  <a:schemeClr val="bg1"/>
                </a:solidFill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</a:rPr>
              <a:t>assert</a:t>
            </a:r>
            <a:r>
              <a:rPr lang="ko-KR" altLang="en-US" sz="2400" dirty="0">
                <a:solidFill>
                  <a:schemeClr val="bg1"/>
                </a:solidFill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</a:rPr>
              <a:t>안뜨게</a:t>
            </a:r>
            <a:r>
              <a:rPr lang="ko-KR" altLang="en-US" sz="2400" dirty="0">
                <a:solidFill>
                  <a:schemeClr val="bg1"/>
                </a:solidFill>
              </a:rPr>
              <a:t> 하려면 </a:t>
            </a:r>
            <a:r>
              <a:rPr lang="en-US" altLang="ko-KR" sz="2400" dirty="0" err="1">
                <a:solidFill>
                  <a:schemeClr val="bg1"/>
                </a:solidFill>
              </a:rPr>
              <a:t>seq_cst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ko-KR" altLang="en-US" sz="2400" dirty="0" err="1">
                <a:solidFill>
                  <a:schemeClr val="bg1"/>
                </a:solidFill>
              </a:rPr>
              <a:t>써야함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6809300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그럼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해주는 게 뭔가요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00" y="2211884"/>
            <a:ext cx="4187688" cy="41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76330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5.8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532821"/>
            <a:ext cx="4420295" cy="1204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73" y="4040612"/>
            <a:ext cx="4420295" cy="1294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5588" y="2532821"/>
            <a:ext cx="525624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여기서는 </a:t>
            </a:r>
            <a:r>
              <a:rPr lang="en-US" altLang="ko-KR" sz="2800" dirty="0" smtClean="0">
                <a:solidFill>
                  <a:schemeClr val="bg1"/>
                </a:solidFill>
              </a:rPr>
              <a:t>z</a:t>
            </a:r>
            <a:r>
              <a:rPr lang="ko-KR" altLang="en-US" sz="2800" dirty="0">
                <a:solidFill>
                  <a:schemeClr val="bg1"/>
                </a:solidFill>
              </a:rPr>
              <a:t>가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0</a:t>
            </a:r>
            <a:r>
              <a:rPr lang="ko-KR" altLang="en-US" sz="2800" dirty="0" smtClean="0">
                <a:solidFill>
                  <a:schemeClr val="bg1"/>
                </a:solidFill>
              </a:rPr>
              <a:t>이 되지 않습니다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4" y="3269698"/>
            <a:ext cx="4002157" cy="28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5660845" cy="3816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memory_order_acquire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/ _release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release </a:t>
            </a:r>
            <a:r>
              <a:rPr lang="ko-KR" altLang="en-US" sz="2400" dirty="0">
                <a:solidFill>
                  <a:schemeClr val="bg1"/>
                </a:solidFill>
              </a:rPr>
              <a:t>로 쓴 </a:t>
            </a:r>
            <a:r>
              <a:rPr lang="ko-KR" altLang="en-US" sz="2400" dirty="0" smtClean="0">
                <a:solidFill>
                  <a:schemeClr val="bg1"/>
                </a:solidFill>
              </a:rPr>
              <a:t>변수를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acquire </a:t>
            </a:r>
            <a:r>
              <a:rPr lang="ko-KR" altLang="en-US" sz="2400" dirty="0">
                <a:solidFill>
                  <a:schemeClr val="bg1"/>
                </a:solidFill>
              </a:rPr>
              <a:t>로 </a:t>
            </a:r>
            <a:r>
              <a:rPr lang="ko-KR" altLang="en-US" sz="2400" dirty="0" smtClean="0">
                <a:solidFill>
                  <a:schemeClr val="bg1"/>
                </a:solidFill>
              </a:rPr>
              <a:t>읽으면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쓰기와 읽기가 </a:t>
            </a:r>
            <a:r>
              <a:rPr lang="ko-KR" altLang="en-US" sz="2400" dirty="0" smtClean="0">
                <a:solidFill>
                  <a:schemeClr val="bg1"/>
                </a:solidFill>
              </a:rPr>
              <a:t>동기화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스레드</a:t>
            </a:r>
            <a:r>
              <a:rPr lang="ko-KR" altLang="en-US" sz="2400" dirty="0">
                <a:solidFill>
                  <a:schemeClr val="bg1"/>
                </a:solidFill>
              </a:rPr>
              <a:t> 간 선행 관계가 성립한다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32623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Listing 5.8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다시보기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94788" y="2258549"/>
            <a:ext cx="2493505" cy="3774507"/>
            <a:chOff x="2871785" y="2258549"/>
            <a:chExt cx="2493505" cy="3774507"/>
          </a:xfrm>
        </p:grpSpPr>
        <p:grpSp>
          <p:nvGrpSpPr>
            <p:cNvPr id="7" name="그룹 6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순서도: 페이지 연결자 11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930730" y="2258549"/>
            <a:ext cx="2493506" cy="3774507"/>
            <a:chOff x="5906362" y="2258549"/>
            <a:chExt cx="2493506" cy="3774507"/>
          </a:xfrm>
        </p:grpSpPr>
        <p:grpSp>
          <p:nvGrpSpPr>
            <p:cNvPr id="14" name="그룹 13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순서도: 페이지 연결자 17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3617843" y="4104861"/>
            <a:ext cx="864705" cy="3180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063083" y="3981345"/>
            <a:ext cx="864705" cy="3180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오른쪽 화살표 3"/>
          <p:cNvSpPr/>
          <p:nvPr/>
        </p:nvSpPr>
        <p:spPr bwMode="auto">
          <a:xfrm>
            <a:off x="5218433" y="4140371"/>
            <a:ext cx="1351722" cy="282542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6148" y="4734420"/>
            <a:ext cx="143629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선행관계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성립</a:t>
            </a:r>
          </a:p>
        </p:txBody>
      </p:sp>
    </p:spTree>
    <p:extLst>
      <p:ext uri="{BB962C8B-B14F-4D97-AF65-F5344CB8AC3E}">
        <p14:creationId xmlns:p14="http://schemas.microsoft.com/office/powerpoint/2010/main" val="24459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9158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이해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473285" y="2577039"/>
            <a:ext cx="3177718" cy="3177718"/>
            <a:chOff x="4473285" y="2577039"/>
            <a:chExt cx="3177718" cy="3177718"/>
          </a:xfrm>
        </p:grpSpPr>
        <p:grpSp>
          <p:nvGrpSpPr>
            <p:cNvPr id="7" name="그룹 6"/>
            <p:cNvGrpSpPr/>
            <p:nvPr/>
          </p:nvGrpSpPr>
          <p:grpSpPr>
            <a:xfrm>
              <a:off x="4473285" y="2577039"/>
              <a:ext cx="3177718" cy="3177718"/>
              <a:chOff x="7066722" y="2765882"/>
              <a:chExt cx="3177718" cy="3177718"/>
            </a:xfrm>
          </p:grpSpPr>
          <p:sp>
            <p:nvSpPr>
              <p:cNvPr id="8" name="정육면체 7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웃는 얼굴 9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 bwMode="auto">
            <a:xfrm>
              <a:off x="5054172" y="4488063"/>
              <a:ext cx="747947" cy="993913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4901772" y="4335663"/>
              <a:ext cx="747947" cy="9939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4749372" y="4183263"/>
              <a:ext cx="747947" cy="9939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0889" y="4985019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1p</a:t>
              </a:r>
              <a:endParaRPr lang="ko-KR" altLang="en-US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52793" y="5146035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2p</a:t>
              </a:r>
              <a:endParaRPr lang="ko-KR" altLang="en-US" sz="11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28968" y="5301047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3p</a:t>
              </a:r>
              <a:endParaRPr lang="ko-KR" altLang="en-US" sz="11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01772" y="3896538"/>
              <a:ext cx="42146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note</a:t>
              </a:r>
              <a:endParaRPr lang="ko-KR" altLang="en-US" sz="1600" dirty="0" err="1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42220" y="4335663"/>
            <a:ext cx="146193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노트는 사실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여러 페이지</a:t>
            </a:r>
          </a:p>
        </p:txBody>
      </p:sp>
      <p:cxnSp>
        <p:nvCxnSpPr>
          <p:cNvPr id="21" name="직선 화살표 연결선 20"/>
          <p:cNvCxnSpPr>
            <a:stCxn id="3" idx="3"/>
          </p:cNvCxnSpPr>
          <p:nvPr/>
        </p:nvCxnSpPr>
        <p:spPr>
          <a:xfrm>
            <a:off x="3804159" y="4643440"/>
            <a:ext cx="827835" cy="4852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7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515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의미론으로 쓴다는 의미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77407" y="4555640"/>
            <a:ext cx="1369473" cy="1369473"/>
            <a:chOff x="6281529" y="4385283"/>
            <a:chExt cx="1369473" cy="1369473"/>
          </a:xfrm>
        </p:grpSpPr>
        <p:grpSp>
          <p:nvGrpSpPr>
            <p:cNvPr id="10" name="그룹 9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18" name="정육면체 17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웃는 얼굴 18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77406" y="2765702"/>
            <a:ext cx="1369473" cy="1369473"/>
            <a:chOff x="6281529" y="4385283"/>
            <a:chExt cx="1369473" cy="1369473"/>
          </a:xfrm>
        </p:grpSpPr>
        <p:grpSp>
          <p:nvGrpSpPr>
            <p:cNvPr id="21" name="그룹 20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25" name="정육면체 24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웃는 얼굴 25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948478" y="2685196"/>
            <a:ext cx="19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x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0082" y="4427193"/>
            <a:ext cx="1923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y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31" name="타원형 설명선 30"/>
          <p:cNvSpPr/>
          <p:nvPr/>
        </p:nvSpPr>
        <p:spPr bwMode="auto">
          <a:xfrm>
            <a:off x="7653130" y="3457922"/>
            <a:ext cx="2174877" cy="1097718"/>
          </a:xfrm>
          <a:prstGeom prst="wedgeEllipseCallout">
            <a:avLst>
              <a:gd name="adj1" fmla="val 68425"/>
              <a:gd name="adj2" fmla="val 28999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x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야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페이지에 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true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저장해줘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  <a:endParaRPr lang="ko-KR" altLang="en-US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2963" y="3489054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18413" y="5278992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16718" y="3658988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 bwMode="auto">
          <a:xfrm>
            <a:off x="7653130" y="4798640"/>
            <a:ext cx="2174877" cy="1640226"/>
          </a:xfrm>
          <a:prstGeom prst="wedgeEllipseCallout">
            <a:avLst>
              <a:gd name="adj1" fmla="val 67511"/>
              <a:gd name="adj2" fmla="val -68788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y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야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페이지에 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true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저장해줘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근데 이게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ko-KR" altLang="en-US" b="1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마지막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이야 </a:t>
            </a:r>
            <a:endParaRPr lang="en-US" altLang="ko-KR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417" y="5450529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666029" y="5182467"/>
            <a:ext cx="2810429" cy="738664"/>
            <a:chOff x="2666029" y="5182467"/>
            <a:chExt cx="2810429" cy="738664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4621693" y="5546035"/>
              <a:ext cx="8547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666029" y="5182467"/>
              <a:ext cx="195566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true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를 쓰고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페이지를 넘김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45641" y="4991849"/>
            <a:ext cx="8239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종이 아깝게</a:t>
            </a:r>
          </a:p>
        </p:txBody>
      </p:sp>
    </p:spTree>
    <p:extLst>
      <p:ext uri="{BB962C8B-B14F-4D97-AF65-F5344CB8AC3E}">
        <p14:creationId xmlns:p14="http://schemas.microsoft.com/office/powerpoint/2010/main" val="36337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 animBg="1"/>
      <p:bldP spid="36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20297" y="2668265"/>
            <a:ext cx="259045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합이 </a:t>
            </a:r>
            <a:r>
              <a:rPr lang="en-US" altLang="ko-KR" sz="2800" dirty="0" smtClean="0">
                <a:solidFill>
                  <a:schemeClr val="bg1"/>
                </a:solidFill>
              </a:rPr>
              <a:t>32bit </a:t>
            </a:r>
            <a:r>
              <a:rPr lang="ko-KR" altLang="en-US" sz="2800" dirty="0" smtClean="0">
                <a:solidFill>
                  <a:schemeClr val="bg1"/>
                </a:solidFill>
              </a:rPr>
              <a:t>초과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</a:rPr>
              <a:t>쪼갠다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832452"/>
            <a:ext cx="2486025" cy="53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777" y="2832452"/>
            <a:ext cx="2933700" cy="5334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 bwMode="auto">
          <a:xfrm>
            <a:off x="3516558" y="2942648"/>
            <a:ext cx="529920" cy="2471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7809462" y="2942648"/>
            <a:ext cx="529920" cy="2471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777" y="4184936"/>
            <a:ext cx="1553817" cy="533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56978" y="4016955"/>
            <a:ext cx="27170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합이 </a:t>
            </a:r>
            <a:r>
              <a:rPr lang="en-US" altLang="ko-KR" sz="2800" dirty="0">
                <a:solidFill>
                  <a:schemeClr val="bg1"/>
                </a:solidFill>
              </a:rPr>
              <a:t>32bit </a:t>
            </a:r>
            <a:r>
              <a:rPr lang="ko-KR" altLang="en-US" sz="2800" dirty="0">
                <a:solidFill>
                  <a:schemeClr val="bg1"/>
                </a:solidFill>
              </a:rPr>
              <a:t>이하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합친다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15" y="4184936"/>
            <a:ext cx="2374490" cy="5334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 bwMode="auto">
          <a:xfrm>
            <a:off x="3516558" y="4287545"/>
            <a:ext cx="529920" cy="2471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7809462" y="4287545"/>
            <a:ext cx="529920" cy="2471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05926" y="5751694"/>
            <a:ext cx="82137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테스트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환경 </a:t>
            </a:r>
            <a:r>
              <a:rPr lang="en-US" altLang="ko-KR" sz="2800" dirty="0" smtClean="0">
                <a:solidFill>
                  <a:schemeClr val="bg1"/>
                </a:solidFill>
              </a:rPr>
              <a:t>: VS2015 Update 1, 32bit App, Debug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910" y="1742265"/>
            <a:ext cx="397063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같은 메모리 공간에 할당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8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1673" y="1596331"/>
            <a:ext cx="557671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의미론으로 읽는다는 의미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77407" y="4555640"/>
            <a:ext cx="1369473" cy="1369473"/>
            <a:chOff x="6281529" y="4385283"/>
            <a:chExt cx="1369473" cy="1369473"/>
          </a:xfrm>
        </p:grpSpPr>
        <p:grpSp>
          <p:nvGrpSpPr>
            <p:cNvPr id="11" name="그룹 10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15" name="정육면체 14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웃는 얼굴 15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77406" y="2765702"/>
            <a:ext cx="1369473" cy="1369473"/>
            <a:chOff x="6281529" y="4385283"/>
            <a:chExt cx="1369473" cy="1369473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22" name="정육면체 21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웃는 얼굴 22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948478" y="2685196"/>
            <a:ext cx="19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x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0082" y="4427193"/>
            <a:ext cx="1923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y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12963" y="3489054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8413" y="5278992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16718" y="3658988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2417" y="5450529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 bwMode="auto">
          <a:xfrm>
            <a:off x="2378095" y="3116083"/>
            <a:ext cx="2387175" cy="1019092"/>
          </a:xfrm>
          <a:prstGeom prst="wedgeEllipseCallout">
            <a:avLst>
              <a:gd name="adj1" fmla="val -71378"/>
              <a:gd name="adj2" fmla="val 43720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y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야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지금 값 뭐니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endParaRPr lang="en-US" altLang="ko-KR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뒷돈을 건네며</a:t>
            </a:r>
            <a:r>
              <a:rPr lang="en-US" altLang="ko-KR" sz="1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)</a:t>
            </a:r>
            <a:endParaRPr lang="ko-KR" altLang="en-US" sz="14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 flipV="1">
            <a:off x="2583710" y="4847447"/>
            <a:ext cx="2906808" cy="6770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형 설명선 40"/>
          <p:cNvSpPr/>
          <p:nvPr/>
        </p:nvSpPr>
        <p:spPr bwMode="auto">
          <a:xfrm>
            <a:off x="6997219" y="3589279"/>
            <a:ext cx="2226350" cy="1478244"/>
          </a:xfrm>
          <a:prstGeom prst="wedgeEllipseCallout">
            <a:avLst>
              <a:gd name="adj1" fmla="val -78103"/>
              <a:gd name="adj2" fmla="val 56170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이게 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이번 페이지 마지막 값이야</a:t>
            </a:r>
          </a:p>
        </p:txBody>
      </p:sp>
    </p:spTree>
    <p:extLst>
      <p:ext uri="{BB962C8B-B14F-4D97-AF65-F5344CB8AC3E}">
        <p14:creationId xmlns:p14="http://schemas.microsoft.com/office/powerpoint/2010/main" val="38202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1673" y="1596331"/>
            <a:ext cx="46614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이후의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relaxed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읽기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77407" y="4555640"/>
            <a:ext cx="1369473" cy="1369473"/>
            <a:chOff x="6281529" y="4385283"/>
            <a:chExt cx="1369473" cy="1369473"/>
          </a:xfrm>
        </p:grpSpPr>
        <p:grpSp>
          <p:nvGrpSpPr>
            <p:cNvPr id="11" name="그룹 10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15" name="정육면체 14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웃는 얼굴 15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77406" y="2765702"/>
            <a:ext cx="1369473" cy="1369473"/>
            <a:chOff x="6281529" y="4385283"/>
            <a:chExt cx="1369473" cy="1369473"/>
          </a:xfrm>
        </p:grpSpPr>
        <p:grpSp>
          <p:nvGrpSpPr>
            <p:cNvPr id="18" name="그룹 17"/>
            <p:cNvGrpSpPr/>
            <p:nvPr/>
          </p:nvGrpSpPr>
          <p:grpSpPr>
            <a:xfrm>
              <a:off x="6281529" y="4385283"/>
              <a:ext cx="1369473" cy="1369473"/>
              <a:chOff x="7066722" y="2765882"/>
              <a:chExt cx="3177718" cy="3177718"/>
            </a:xfrm>
          </p:grpSpPr>
          <p:sp>
            <p:nvSpPr>
              <p:cNvPr id="22" name="정육면체 21"/>
              <p:cNvSpPr/>
              <p:nvPr/>
            </p:nvSpPr>
            <p:spPr bwMode="auto">
              <a:xfrm>
                <a:off x="7066722" y="2765882"/>
                <a:ext cx="3177718" cy="3177718"/>
              </a:xfrm>
              <a:prstGeom prst="cub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웃는 얼굴 22"/>
              <p:cNvSpPr/>
              <p:nvPr/>
            </p:nvSpPr>
            <p:spPr bwMode="auto">
              <a:xfrm>
                <a:off x="8420361" y="3992309"/>
                <a:ext cx="844826" cy="844826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 bwMode="auto">
            <a:xfrm>
              <a:off x="6531869" y="5208860"/>
              <a:ext cx="322336" cy="428338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6466190" y="5143182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6400512" y="5077503"/>
              <a:ext cx="322336" cy="428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948478" y="2685196"/>
            <a:ext cx="19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x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0082" y="4427193"/>
            <a:ext cx="1923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y</a:t>
            </a:r>
            <a:endParaRPr lang="ko-KR" altLang="en-US" sz="2800" b="1" dirty="0" err="1" smtClean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07" y="3387550"/>
            <a:ext cx="1981200" cy="298094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12963" y="3489054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8413" y="5278992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false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16718" y="3658988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2417" y="5450529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true</a:t>
            </a:r>
            <a:endParaRPr lang="ko-KR" altLang="en-US" sz="1100" dirty="0" err="1" smtClean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722" y="3281100"/>
            <a:ext cx="2013374" cy="2980944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 bwMode="auto">
          <a:xfrm>
            <a:off x="2378095" y="3116083"/>
            <a:ext cx="2387175" cy="1019092"/>
          </a:xfrm>
          <a:prstGeom prst="wedgeEllipseCallout">
            <a:avLst>
              <a:gd name="adj1" fmla="val -71378"/>
              <a:gd name="adj2" fmla="val 43720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x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야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지금 값 뭐니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?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endParaRPr lang="en-US" altLang="ko-KR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다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알고 왔다</a:t>
            </a: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.</a:t>
            </a:r>
            <a:endParaRPr lang="ko-KR" altLang="en-US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540642" y="3757155"/>
            <a:ext cx="1955747" cy="634095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36172" y="3154269"/>
            <a:ext cx="9778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귀찮게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찾아야 하잖아</a:t>
            </a:r>
          </a:p>
        </p:txBody>
      </p:sp>
    </p:spTree>
    <p:extLst>
      <p:ext uri="{BB962C8B-B14F-4D97-AF65-F5344CB8AC3E}">
        <p14:creationId xmlns:p14="http://schemas.microsoft.com/office/powerpoint/2010/main" val="4006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706486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memory_order_acquire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/ _release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항상 최신 값을 주는 게 아님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y </a:t>
            </a:r>
            <a:r>
              <a:rPr lang="ko-KR" altLang="en-US" sz="2400" dirty="0">
                <a:solidFill>
                  <a:schemeClr val="bg1"/>
                </a:solidFill>
              </a:rPr>
              <a:t>가 </a:t>
            </a:r>
            <a:r>
              <a:rPr lang="en-US" altLang="ko-KR" sz="2400" dirty="0">
                <a:solidFill>
                  <a:schemeClr val="bg1"/>
                </a:solidFill>
              </a:rPr>
              <a:t>true</a:t>
            </a:r>
            <a:r>
              <a:rPr lang="ko-KR" altLang="en-US" sz="2400" dirty="0">
                <a:solidFill>
                  <a:schemeClr val="bg1"/>
                </a:solidFill>
              </a:rPr>
              <a:t>임을 읽었을 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그 </a:t>
            </a:r>
            <a:r>
              <a:rPr lang="ko-KR" altLang="en-US" sz="2400" dirty="0">
                <a:solidFill>
                  <a:schemeClr val="bg1"/>
                </a:solidFill>
              </a:rPr>
              <a:t>위에 있던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x.store</a:t>
            </a:r>
            <a:r>
              <a:rPr lang="en-US" altLang="ko-KR" sz="2400" dirty="0" smtClean="0">
                <a:solidFill>
                  <a:schemeClr val="bg1"/>
                </a:solidFill>
              </a:rPr>
              <a:t>(true, relaxed) </a:t>
            </a:r>
            <a:r>
              <a:rPr lang="ko-KR" altLang="en-US" sz="2400" dirty="0" smtClean="0">
                <a:solidFill>
                  <a:schemeClr val="bg1"/>
                </a:solidFill>
              </a:rPr>
              <a:t>가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선행되었음을 </a:t>
            </a:r>
            <a:r>
              <a:rPr lang="ko-KR" altLang="en-US" sz="2400" dirty="0">
                <a:solidFill>
                  <a:schemeClr val="bg1"/>
                </a:solidFill>
              </a:rPr>
              <a:t>보장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즉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순서가 뒤바뀌지 않았음을 보장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427495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이행성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a-&gt;b, b-&gt;c </a:t>
            </a:r>
            <a:r>
              <a:rPr lang="ko-KR" altLang="en-US" sz="2400" dirty="0" smtClean="0">
                <a:solidFill>
                  <a:schemeClr val="bg1"/>
                </a:solidFill>
              </a:rPr>
              <a:t>이므로 </a:t>
            </a:r>
            <a:r>
              <a:rPr lang="en-US" altLang="ko-KR" sz="2400" dirty="0" smtClean="0">
                <a:solidFill>
                  <a:schemeClr val="bg1"/>
                </a:solidFill>
              </a:rPr>
              <a:t>a-&gt;c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38" y="3321516"/>
            <a:ext cx="4420295" cy="1204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5" y="3593245"/>
            <a:ext cx="4420295" cy="1294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366" y="5131789"/>
            <a:ext cx="10351680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</a:rPr>
              <a:t>x.store</a:t>
            </a:r>
            <a:r>
              <a:rPr lang="en-US" altLang="ko-KR" sz="2800" dirty="0" smtClean="0">
                <a:solidFill>
                  <a:schemeClr val="bg1"/>
                </a:solidFill>
              </a:rPr>
              <a:t>() -&gt;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y.store</a:t>
            </a:r>
            <a:r>
              <a:rPr lang="en-US" altLang="ko-KR" sz="2800" dirty="0" smtClean="0">
                <a:solidFill>
                  <a:schemeClr val="bg1"/>
                </a:solidFill>
              </a:rPr>
              <a:t>(), 	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y.store</a:t>
            </a:r>
            <a:r>
              <a:rPr lang="en-US" altLang="ko-KR" sz="2800" dirty="0" smtClean="0">
                <a:solidFill>
                  <a:schemeClr val="bg1"/>
                </a:solidFill>
              </a:rPr>
              <a:t>() -&gt;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y.load</a:t>
            </a:r>
            <a:r>
              <a:rPr lang="en-US" altLang="ko-KR" sz="2800" dirty="0" smtClean="0">
                <a:solidFill>
                  <a:schemeClr val="bg1"/>
                </a:solidFill>
              </a:rPr>
              <a:t>(), 	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y.load</a:t>
            </a:r>
            <a:r>
              <a:rPr lang="en-US" altLang="ko-KR" sz="2800" dirty="0" smtClean="0">
                <a:solidFill>
                  <a:schemeClr val="bg1"/>
                </a:solidFill>
              </a:rPr>
              <a:t>() -&gt;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x.load</a:t>
            </a:r>
            <a:r>
              <a:rPr lang="en-US" altLang="ko-KR" sz="2800" dirty="0" smtClean="0">
                <a:solidFill>
                  <a:schemeClr val="bg1"/>
                </a:solidFill>
              </a:rPr>
              <a:t>()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이</a:t>
            </a:r>
            <a:r>
              <a:rPr lang="ko-KR" altLang="en-US" sz="2800" dirty="0" smtClean="0">
                <a:solidFill>
                  <a:schemeClr val="bg1"/>
                </a:solidFill>
              </a:rPr>
              <a:t>므로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800" dirty="0" err="1" smtClean="0">
                <a:solidFill>
                  <a:schemeClr val="bg1"/>
                </a:solidFill>
              </a:rPr>
              <a:t>x.store</a:t>
            </a:r>
            <a:r>
              <a:rPr lang="en-US" altLang="ko-KR" sz="2800" dirty="0" smtClean="0">
                <a:solidFill>
                  <a:schemeClr val="bg1"/>
                </a:solidFill>
              </a:rPr>
              <a:t>() -&gt;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x.load</a:t>
            </a:r>
            <a:r>
              <a:rPr lang="en-US" altLang="ko-KR" sz="2800" dirty="0" smtClean="0">
                <a:solidFill>
                  <a:schemeClr val="bg1"/>
                </a:solidFill>
              </a:rPr>
              <a:t>() 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5762847" y="3923661"/>
            <a:ext cx="574158" cy="231064"/>
          </a:xfrm>
          <a:prstGeom prst="bentConnector3">
            <a:avLst>
              <a:gd name="adj1" fmla="val -1852"/>
            </a:avLst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337005" y="4159549"/>
            <a:ext cx="0" cy="162094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42749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이행성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194788" y="2258549"/>
            <a:ext cx="2493505" cy="3774507"/>
            <a:chOff x="2871785" y="2258549"/>
            <a:chExt cx="2493505" cy="37745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순서도: 페이지 연결자 26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930730" y="2258549"/>
            <a:ext cx="2493506" cy="3774507"/>
            <a:chOff x="5906362" y="2258549"/>
            <a:chExt cx="2493506" cy="3774507"/>
          </a:xfrm>
        </p:grpSpPr>
        <p:grpSp>
          <p:nvGrpSpPr>
            <p:cNvPr id="29" name="그룹 28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32" name="직선 화살표 연결선 31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순서도: 페이지 연결자 32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오른쪽 화살표 35"/>
          <p:cNvSpPr/>
          <p:nvPr/>
        </p:nvSpPr>
        <p:spPr bwMode="auto">
          <a:xfrm>
            <a:off x="5218433" y="4140371"/>
            <a:ext cx="1351722" cy="282542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오른쪽 화살표 37"/>
          <p:cNvSpPr/>
          <p:nvPr/>
        </p:nvSpPr>
        <p:spPr bwMode="auto">
          <a:xfrm rot="5400000">
            <a:off x="6266586" y="4662157"/>
            <a:ext cx="761029" cy="282542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 rot="5400000">
            <a:off x="4662596" y="3618586"/>
            <a:ext cx="761029" cy="282542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/>
              <a:t>memory_order_acquire</a:t>
            </a:r>
            <a:r>
              <a:rPr lang="en-US" altLang="ko-KR" sz="2800" dirty="0"/>
              <a:t> 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42749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이행성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08185" y="2258549"/>
            <a:ext cx="2493505" cy="3774507"/>
            <a:chOff x="2871785" y="2258549"/>
            <a:chExt cx="2493505" cy="37745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순서도: 페이지 연결자 26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 bwMode="auto">
            <a:xfrm>
              <a:off x="2871785" y="3096501"/>
              <a:ext cx="2493505" cy="282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2871785" y="3557026"/>
              <a:ext cx="2493505" cy="2823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355491" y="2258549"/>
            <a:ext cx="2493506" cy="3774507"/>
            <a:chOff x="5906361" y="2258549"/>
            <a:chExt cx="2493506" cy="3774507"/>
          </a:xfrm>
        </p:grpSpPr>
        <p:grpSp>
          <p:nvGrpSpPr>
            <p:cNvPr id="29" name="그룹 28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32" name="직선 화살표 연결선 31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순서도: 페이지 연결자 32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T3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 bwMode="auto">
            <a:xfrm>
              <a:off x="5906361" y="4262634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z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5906362" y="5007200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15391" y="2258549"/>
            <a:ext cx="2493506" cy="3774507"/>
            <a:chOff x="5906361" y="2258549"/>
            <a:chExt cx="2493506" cy="3774507"/>
          </a:xfrm>
        </p:grpSpPr>
        <p:grpSp>
          <p:nvGrpSpPr>
            <p:cNvPr id="21" name="그룹 20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순서도: 페이지 연결자 39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 bwMode="auto">
            <a:xfrm>
              <a:off x="5906361" y="3563460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5906362" y="4229909"/>
              <a:ext cx="2493505" cy="2976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z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(true, release)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2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err="1" smtClean="0"/>
              <a:t>memory_order_consume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/ _release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426107" cy="2646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memory_order_consume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동기화할 데이터는 하나로 충분할 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release</a:t>
            </a:r>
            <a:r>
              <a:rPr lang="ko-KR" altLang="en-US" sz="2400" dirty="0">
                <a:solidFill>
                  <a:schemeClr val="bg1"/>
                </a:solidFill>
              </a:rPr>
              <a:t>로 저장된 변수의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데이터 </a:t>
            </a:r>
            <a:r>
              <a:rPr lang="ko-KR" altLang="en-US" sz="2400" b="1" dirty="0">
                <a:solidFill>
                  <a:schemeClr val="bg1"/>
                </a:solidFill>
              </a:rPr>
              <a:t>의존성</a:t>
            </a:r>
            <a:r>
              <a:rPr lang="ko-KR" altLang="en-US" sz="2400" dirty="0">
                <a:solidFill>
                  <a:schemeClr val="bg1"/>
                </a:solidFill>
              </a:rPr>
              <a:t>을 </a:t>
            </a:r>
            <a:r>
              <a:rPr lang="ko-KR" altLang="en-US" sz="2400" dirty="0" smtClean="0">
                <a:solidFill>
                  <a:schemeClr val="bg1"/>
                </a:solidFill>
              </a:rPr>
              <a:t>다른 </a:t>
            </a:r>
            <a:r>
              <a:rPr lang="ko-KR" altLang="en-US" sz="2400" dirty="0" err="1">
                <a:solidFill>
                  <a:schemeClr val="bg1"/>
                </a:solidFill>
              </a:rPr>
              <a:t>스레드로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전달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의존성이 없는 변수는 선행관계 </a:t>
            </a:r>
            <a:r>
              <a:rPr lang="en-US" altLang="ko-KR" sz="2400" dirty="0" smtClean="0">
                <a:solidFill>
                  <a:schemeClr val="bg1"/>
                </a:solidFill>
              </a:rPr>
              <a:t>x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6307" y="3983806"/>
            <a:ext cx="1685837" cy="9848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7200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k = 11;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b = 1;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</a:rPr>
              <a:t> = b+10;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a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.store</a:t>
            </a:r>
            <a:r>
              <a:rPr lang="en-US" altLang="ko-KR" sz="1600" dirty="0" smtClean="0">
                <a:solidFill>
                  <a:schemeClr val="bg1"/>
                </a:solidFill>
              </a:rPr>
              <a:t>(e, release)</a:t>
            </a:r>
            <a:endParaRPr lang="ko-KR" altLang="en-US" sz="1600" dirty="0" err="1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1941" y="4484920"/>
            <a:ext cx="4845163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7200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x = 0;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while(x = </a:t>
            </a:r>
            <a:r>
              <a:rPr lang="en-US" altLang="ko-KR" sz="1600" dirty="0" err="1">
                <a:solidFill>
                  <a:schemeClr val="bg1"/>
                </a:solidFill>
              </a:rPr>
              <a:t>a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.load</a:t>
            </a:r>
            <a:r>
              <a:rPr lang="en-US" altLang="ko-KR" sz="1600" dirty="0" smtClean="0">
                <a:solidFill>
                  <a:schemeClr val="bg1"/>
                </a:solidFill>
              </a:rPr>
              <a:t>(consume)); // x == e, b == 1 </a:t>
            </a:r>
            <a:r>
              <a:rPr lang="ko-KR" altLang="en-US" sz="1600" dirty="0" smtClean="0">
                <a:solidFill>
                  <a:schemeClr val="bg1"/>
                </a:solidFill>
              </a:rPr>
              <a:t>보장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y = x – 10;	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x</a:t>
            </a:r>
            <a:r>
              <a:rPr lang="en-US" altLang="ko-KR" sz="1600" dirty="0" smtClean="0">
                <a:solidFill>
                  <a:schemeClr val="bg1"/>
                </a:solidFill>
              </a:rPr>
              <a:t> = y + 1;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t = k; // </a:t>
            </a:r>
            <a:r>
              <a:rPr lang="ko-KR" altLang="en-US" sz="1600" dirty="0" smtClean="0">
                <a:solidFill>
                  <a:schemeClr val="bg1"/>
                </a:solidFill>
              </a:rPr>
              <a:t>선행관계 아님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6398" y="5942683"/>
            <a:ext cx="8728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저보다 </a:t>
            </a:r>
            <a:r>
              <a:rPr lang="ko-KR" altLang="en-US" dirty="0" err="1" smtClean="0">
                <a:solidFill>
                  <a:schemeClr val="bg1"/>
                </a:solidFill>
              </a:rPr>
              <a:t>훠어어얼씬</a:t>
            </a:r>
            <a:r>
              <a:rPr lang="ko-KR" altLang="en-US" dirty="0" smtClean="0">
                <a:solidFill>
                  <a:schemeClr val="bg1"/>
                </a:solidFill>
              </a:rPr>
              <a:t> 더 잘 설명해준 슬라이드http</a:t>
            </a:r>
            <a:r>
              <a:rPr lang="ko-KR" altLang="en-US" dirty="0">
                <a:solidFill>
                  <a:schemeClr val="bg1"/>
                </a:solidFill>
              </a:rPr>
              <a:t>://www.slideshare.net/YiHsiuHsu/introduction-to-memory-order-consume</a:t>
            </a:r>
          </a:p>
        </p:txBody>
      </p:sp>
    </p:spTree>
    <p:extLst>
      <p:ext uri="{BB962C8B-B14F-4D97-AF65-F5344CB8AC3E}">
        <p14:creationId xmlns:p14="http://schemas.microsoft.com/office/powerpoint/2010/main" val="37303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smtClean="0"/>
              <a:t>relaxed and acquire-release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5542928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relaxed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acquire / 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비교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Listing 5.5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relaxed </a:t>
            </a:r>
            <a:r>
              <a:rPr lang="ko-KR" altLang="en-US" sz="2400" dirty="0" smtClean="0">
                <a:solidFill>
                  <a:schemeClr val="bg1"/>
                </a:solidFill>
              </a:rPr>
              <a:t>일 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400" dirty="0" smtClean="0">
                <a:solidFill>
                  <a:schemeClr val="bg1"/>
                </a:solidFill>
              </a:rPr>
              <a:t>일 때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14364" y="5679190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왜 둘 다 에러가 안 나지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53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/>
              <a:t>relaxed and acquire-release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07727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relaxed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acquire / 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차이가 없는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82562" y="2186409"/>
            <a:ext cx="99591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Microsoft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:	 </a:t>
            </a:r>
            <a:r>
              <a:rPr lang="ko-KR" altLang="en-US" sz="2800" dirty="0" smtClean="0">
                <a:solidFill>
                  <a:schemeClr val="bg1"/>
                </a:solidFill>
              </a:rPr>
              <a:t>우리 </a:t>
            </a:r>
            <a:r>
              <a:rPr lang="ko-KR" altLang="en-US" sz="2800" dirty="0">
                <a:solidFill>
                  <a:schemeClr val="bg1"/>
                </a:solidFill>
              </a:rPr>
              <a:t>컴파일러는 </a:t>
            </a:r>
            <a:r>
              <a:rPr lang="en-US" altLang="ko-KR" sz="2800" dirty="0" smtClean="0">
                <a:solidFill>
                  <a:schemeClr val="bg1"/>
                </a:solidFill>
              </a:rPr>
              <a:t>volatile </a:t>
            </a:r>
            <a:r>
              <a:rPr lang="ko-KR" altLang="en-US" sz="2800" dirty="0" smtClean="0">
                <a:solidFill>
                  <a:schemeClr val="bg1"/>
                </a:solidFill>
              </a:rPr>
              <a:t>이면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		 acquire </a:t>
            </a:r>
            <a:r>
              <a:rPr lang="en-US" altLang="ko-KR" sz="2800" dirty="0">
                <a:solidFill>
                  <a:schemeClr val="bg1"/>
                </a:solidFill>
              </a:rPr>
              <a:t>/ release </a:t>
            </a:r>
            <a:r>
              <a:rPr lang="ko-KR" altLang="en-US" sz="2800" dirty="0">
                <a:solidFill>
                  <a:schemeClr val="bg1"/>
                </a:solidFill>
              </a:rPr>
              <a:t>임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ㅋ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ISO : </a:t>
            </a:r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</a:rPr>
              <a:t>…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43" y="3764416"/>
            <a:ext cx="8315325" cy="24288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직사각형 6"/>
          <p:cNvSpPr/>
          <p:nvPr/>
        </p:nvSpPr>
        <p:spPr bwMode="auto">
          <a:xfrm>
            <a:off x="4910311" y="4047004"/>
            <a:ext cx="480396" cy="1528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094614" y="4763387"/>
            <a:ext cx="4763386" cy="2473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83216" y="5255439"/>
            <a:ext cx="4763386" cy="2473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43958" y="6184017"/>
            <a:ext cx="4731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https://msdn.microsoft.com/ko-kr/library/12a04hfd.aspx</a:t>
            </a:r>
          </a:p>
        </p:txBody>
      </p:sp>
    </p:spTree>
    <p:extLst>
      <p:ext uri="{BB962C8B-B14F-4D97-AF65-F5344CB8AC3E}">
        <p14:creationId xmlns:p14="http://schemas.microsoft.com/office/powerpoint/2010/main" val="225248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 smtClean="0"/>
              <a:t>relaxed and acquire-release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43803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/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volatile:iso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로 바꾸어보자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1665"/>
          <a:stretch/>
        </p:blipFill>
        <p:spPr>
          <a:xfrm>
            <a:off x="1452784" y="2413698"/>
            <a:ext cx="5267325" cy="3013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2784" y="2066569"/>
            <a:ext cx="16286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프로젝트 속성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5029" y="5813787"/>
            <a:ext cx="631422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그런데 이래도 </a:t>
            </a:r>
            <a:r>
              <a:rPr lang="en-US" altLang="ko-KR" sz="2800" dirty="0" smtClean="0">
                <a:solidFill>
                  <a:schemeClr val="bg1"/>
                </a:solidFill>
              </a:rPr>
              <a:t>Listing 5.5 </a:t>
            </a:r>
            <a:r>
              <a:rPr lang="ko-KR" altLang="en-US" sz="2800" dirty="0" smtClean="0">
                <a:solidFill>
                  <a:schemeClr val="bg1"/>
                </a:solidFill>
              </a:rPr>
              <a:t>는 잘 돕니다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72" y="5102428"/>
            <a:ext cx="1466850" cy="971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2636"/>
          <a:stretch/>
        </p:blipFill>
        <p:spPr>
          <a:xfrm>
            <a:off x="8577163" y="5125339"/>
            <a:ext cx="1419225" cy="948639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9134222" y="5904214"/>
            <a:ext cx="749644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821490" y="2682857"/>
            <a:ext cx="7465286" cy="2858106"/>
            <a:chOff x="1821490" y="1651722"/>
            <a:chExt cx="7465286" cy="28581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1490" y="1651722"/>
              <a:ext cx="7465286" cy="226279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6890598" y="3262053"/>
              <a:ext cx="2204712" cy="333375"/>
            </a:xfrm>
            <a:prstGeom prst="rect">
              <a:avLst/>
            </a:prstGeom>
            <a:solidFill>
              <a:srgbClr val="A0EBFF">
                <a:alpha val="30196"/>
              </a:srgbClr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꺾인 연결선 22"/>
            <p:cNvCxnSpPr/>
            <p:nvPr/>
          </p:nvCxnSpPr>
          <p:spPr>
            <a:xfrm rot="16200000" flipH="1">
              <a:off x="7780859" y="3816729"/>
              <a:ext cx="885825" cy="466725"/>
            </a:xfrm>
            <a:prstGeom prst="bentConnector3">
              <a:avLst>
                <a:gd name="adj1" fmla="val 100538"/>
              </a:avLst>
            </a:prstGeom>
            <a:ln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 bwMode="auto">
            <a:xfrm>
              <a:off x="1897690" y="3264279"/>
              <a:ext cx="4956809" cy="333375"/>
            </a:xfrm>
            <a:prstGeom prst="rect">
              <a:avLst/>
            </a:prstGeom>
            <a:solidFill>
              <a:srgbClr val="A0EBFF">
                <a:alpha val="30196"/>
              </a:srgbClr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꺾인 연결선 27"/>
            <p:cNvCxnSpPr/>
            <p:nvPr/>
          </p:nvCxnSpPr>
          <p:spPr>
            <a:xfrm rot="5400000">
              <a:off x="5332934" y="3595428"/>
              <a:ext cx="914400" cy="914400"/>
            </a:xfrm>
            <a:prstGeom prst="bentConnector3">
              <a:avLst>
                <a:gd name="adj1" fmla="val 100000"/>
              </a:avLst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93910" y="1742265"/>
            <a:ext cx="397063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같은 메모리 공간에 할당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/>
              <a:t>relaxed and acquire-release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28566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relaxed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acquire / release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차이가 없는 이유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3894" y="2582889"/>
            <a:ext cx="7663445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Intel </a:t>
            </a:r>
            <a:r>
              <a:rPr lang="en-US" altLang="ko-KR" sz="2800" dirty="0" smtClean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우린 일반 변수도 </a:t>
            </a:r>
            <a:r>
              <a:rPr lang="en-US" altLang="ko-KR" sz="2800" dirty="0" smtClean="0">
                <a:solidFill>
                  <a:schemeClr val="bg1"/>
                </a:solidFill>
              </a:rPr>
              <a:t>acquire / release </a:t>
            </a:r>
            <a:r>
              <a:rPr lang="ko-KR" altLang="en-US" sz="2800" dirty="0" smtClean="0">
                <a:solidFill>
                  <a:schemeClr val="bg1"/>
                </a:solidFill>
              </a:rPr>
              <a:t>임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ㅋ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ARM : …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ISO : …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MS : </a:t>
            </a:r>
            <a:r>
              <a:rPr lang="ko-KR" altLang="en-US" sz="2800" dirty="0" smtClean="0">
                <a:solidFill>
                  <a:schemeClr val="bg1"/>
                </a:solidFill>
              </a:rPr>
              <a:t>헐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ㅋ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굳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ㅋ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/>
              <a:t>relaxed and acquire-release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6151492" cy="19082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어떤 차이가 있길래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Reordering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을 어떻게 하느냐의 차이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그런데 </a:t>
            </a:r>
            <a:r>
              <a:rPr lang="en-US" altLang="ko-KR" sz="2400" dirty="0" smtClean="0">
                <a:solidFill>
                  <a:schemeClr val="bg1"/>
                </a:solidFill>
              </a:rPr>
              <a:t>Reordering</a:t>
            </a:r>
            <a:r>
              <a:rPr lang="ko-KR" altLang="en-US" sz="2400" dirty="0" smtClean="0">
                <a:solidFill>
                  <a:schemeClr val="bg1"/>
                </a:solidFill>
              </a:rPr>
              <a:t>이 무언가요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7324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>
                <a:solidFill>
                  <a:schemeClr val="bg1"/>
                </a:solidFill>
              </a:rPr>
              <a:t>종류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398" y="2827437"/>
            <a:ext cx="5484643" cy="2585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Load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Load</a:t>
            </a:r>
            <a:r>
              <a:rPr lang="en-US" altLang="ko-KR" sz="2800" dirty="0" smtClean="0">
                <a:solidFill>
                  <a:schemeClr val="bg1"/>
                </a:solidFill>
              </a:rPr>
              <a:t>			Load Store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Store Load			Store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Store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15" y="4512234"/>
            <a:ext cx="922929" cy="5679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746" r="5952"/>
          <a:stretch/>
        </p:blipFill>
        <p:spPr>
          <a:xfrm>
            <a:off x="1200145" y="3274004"/>
            <a:ext cx="1573619" cy="5679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09" y="3274004"/>
            <a:ext cx="1703868" cy="5679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45" y="4512234"/>
            <a:ext cx="1573619" cy="4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93627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아키텍쳐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별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Reordering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398" y="2827437"/>
            <a:ext cx="6432467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Load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Load</a:t>
            </a:r>
            <a:r>
              <a:rPr lang="en-US" altLang="ko-KR" sz="2800" dirty="0" smtClean="0">
                <a:solidFill>
                  <a:schemeClr val="bg1"/>
                </a:solidFill>
              </a:rPr>
              <a:t>			Load Store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Store Load			Store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Store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x86</a:t>
            </a:r>
            <a:r>
              <a:rPr lang="ko-KR" altLang="en-US" sz="2800" dirty="0" smtClean="0">
                <a:solidFill>
                  <a:schemeClr val="bg1"/>
                </a:solidFill>
              </a:rPr>
              <a:t>은 </a:t>
            </a:r>
            <a:r>
              <a:rPr lang="en-US" altLang="ko-KR" sz="2800" dirty="0" smtClean="0">
                <a:solidFill>
                  <a:schemeClr val="bg1"/>
                </a:solidFill>
              </a:rPr>
              <a:t>Store Load </a:t>
            </a:r>
            <a:r>
              <a:rPr lang="ko-KR" altLang="en-US" sz="2800" dirty="0" smtClean="0">
                <a:solidFill>
                  <a:schemeClr val="bg1"/>
                </a:solidFill>
              </a:rPr>
              <a:t>일 때에만 </a:t>
            </a:r>
            <a:r>
              <a:rPr lang="en-US" altLang="ko-KR" sz="2800" dirty="0" smtClean="0">
                <a:solidFill>
                  <a:schemeClr val="bg1"/>
                </a:solidFill>
              </a:rPr>
              <a:t>reordering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ARM</a:t>
            </a:r>
            <a:r>
              <a:rPr lang="ko-KR" altLang="en-US" sz="2800" dirty="0" smtClean="0">
                <a:solidFill>
                  <a:schemeClr val="bg1"/>
                </a:solidFill>
              </a:rPr>
              <a:t>은 네 경우 모두 </a:t>
            </a:r>
            <a:r>
              <a:rPr lang="en-US" altLang="ko-KR" sz="2800" dirty="0" smtClean="0">
                <a:solidFill>
                  <a:schemeClr val="bg1"/>
                </a:solidFill>
              </a:rPr>
              <a:t>reordering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100262"/>
            <a:ext cx="10553700" cy="2657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53400" y="4733662"/>
            <a:ext cx="4010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https://en.wikipedia.org/wiki/Memory_ordering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8209722" y="2321560"/>
            <a:ext cx="477078" cy="241210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827092" y="2321560"/>
            <a:ext cx="665396" cy="241210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Ordering</a:t>
            </a:r>
            <a:r>
              <a:rPr lang="ko-KR" altLang="en-US" dirty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542363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x86-64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에서는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4211" y="2166323"/>
            <a:ext cx="6891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Intel </a:t>
            </a:r>
            <a:r>
              <a:rPr lang="ko-KR" altLang="en-US" b="1" dirty="0" smtClean="0">
                <a:solidFill>
                  <a:schemeClr val="bg1"/>
                </a:solidFill>
              </a:rPr>
              <a:t>64-ia-32 </a:t>
            </a:r>
            <a:r>
              <a:rPr lang="ko-KR" altLang="en-US" b="1" dirty="0">
                <a:solidFill>
                  <a:schemeClr val="bg1"/>
                </a:solidFill>
              </a:rPr>
              <a:t>architectures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software </a:t>
            </a:r>
            <a:r>
              <a:rPr lang="ko-KR" altLang="en-US" b="1" dirty="0">
                <a:solidFill>
                  <a:schemeClr val="bg1"/>
                </a:solidFill>
              </a:rPr>
              <a:t>developer system programming </a:t>
            </a:r>
            <a:r>
              <a:rPr lang="ko-KR" altLang="en-US" b="1" dirty="0" smtClean="0">
                <a:solidFill>
                  <a:schemeClr val="bg1"/>
                </a:solidFill>
              </a:rPr>
              <a:t>manual </a:t>
            </a:r>
            <a:r>
              <a:rPr lang="en-US" altLang="ko-KR" b="1" dirty="0" smtClean="0">
                <a:solidFill>
                  <a:schemeClr val="bg1"/>
                </a:solidFill>
              </a:rPr>
              <a:t>volume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14212" y="2886648"/>
            <a:ext cx="7677461" cy="2663128"/>
            <a:chOff x="814212" y="2886648"/>
            <a:chExt cx="7677461" cy="26631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212" y="2886648"/>
              <a:ext cx="5657850" cy="295275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871673" y="3149476"/>
              <a:ext cx="7620000" cy="2400300"/>
              <a:chOff x="871673" y="3149476"/>
              <a:chExt cx="7620000" cy="24003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673" y="3149476"/>
                <a:ext cx="7620000" cy="240030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 bwMode="auto">
              <a:xfrm>
                <a:off x="1116398" y="5323831"/>
                <a:ext cx="4182018" cy="214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1443808" y="5774884"/>
            <a:ext cx="7032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x86-64</a:t>
            </a:r>
            <a:r>
              <a:rPr lang="ko-KR" altLang="en-US" sz="2800" dirty="0" smtClean="0">
                <a:solidFill>
                  <a:schemeClr val="bg1"/>
                </a:solidFill>
              </a:rPr>
              <a:t>도 </a:t>
            </a:r>
            <a:r>
              <a:rPr lang="en-US" altLang="ko-KR" sz="2800" dirty="0">
                <a:solidFill>
                  <a:schemeClr val="bg1"/>
                </a:solidFill>
              </a:rPr>
              <a:t>Store Load </a:t>
            </a:r>
            <a:r>
              <a:rPr lang="ko-KR" altLang="en-US" sz="2800" dirty="0">
                <a:solidFill>
                  <a:schemeClr val="bg1"/>
                </a:solidFill>
              </a:rPr>
              <a:t>일 때에만 </a:t>
            </a:r>
            <a:r>
              <a:rPr lang="en-US" altLang="ko-KR" sz="2800" dirty="0">
                <a:solidFill>
                  <a:schemeClr val="bg1"/>
                </a:solidFill>
              </a:rPr>
              <a:t>reordering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78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357950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이제 이렇게 부릅시다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2682" y="3285721"/>
            <a:ext cx="10005047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인텔은 </a:t>
            </a:r>
            <a:r>
              <a:rPr lang="en-US" altLang="ko-KR" sz="1600" dirty="0" smtClean="0">
                <a:solidFill>
                  <a:schemeClr val="bg1"/>
                </a:solidFill>
              </a:rPr>
              <a:t>Store Load </a:t>
            </a:r>
            <a:r>
              <a:rPr lang="ko-KR" altLang="en-US" sz="1600" dirty="0" smtClean="0">
                <a:solidFill>
                  <a:schemeClr val="bg1"/>
                </a:solidFill>
              </a:rPr>
              <a:t>일 때에만 </a:t>
            </a:r>
            <a:r>
              <a:rPr lang="en-US" altLang="ko-KR" sz="1600" dirty="0">
                <a:solidFill>
                  <a:schemeClr val="bg1"/>
                </a:solidFill>
              </a:rPr>
              <a:t>reordering</a:t>
            </a:r>
            <a:r>
              <a:rPr lang="en-US" altLang="ko-KR" sz="2800" dirty="0">
                <a:solidFill>
                  <a:schemeClr val="bg1"/>
                </a:solidFill>
              </a:rPr>
              <a:t> Strong Memory Models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ARM</a:t>
            </a:r>
            <a:r>
              <a:rPr lang="ko-KR" altLang="en-US" sz="2800" dirty="0" smtClean="0">
                <a:solidFill>
                  <a:schemeClr val="bg1"/>
                </a:solidFill>
              </a:rPr>
              <a:t>은 </a:t>
            </a:r>
            <a:r>
              <a:rPr lang="ko-KR" altLang="en-US" sz="1600" dirty="0" smtClean="0">
                <a:solidFill>
                  <a:schemeClr val="bg1"/>
                </a:solidFill>
              </a:rPr>
              <a:t>네 경우 모두 </a:t>
            </a:r>
            <a:r>
              <a:rPr lang="en-US" altLang="ko-KR" sz="1600" dirty="0" smtClean="0">
                <a:solidFill>
                  <a:schemeClr val="bg1"/>
                </a:solidFill>
              </a:rPr>
              <a:t>reordering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Weak With Data Dependency Ordering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0155" y="62263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http</a:t>
            </a:r>
            <a:r>
              <a:rPr lang="ko-KR" altLang="en-US" sz="1400" dirty="0">
                <a:solidFill>
                  <a:schemeClr val="bg1"/>
                </a:solidFill>
              </a:rPr>
              <a:t>://preshing.com/20120930/weak-vs-strong-memory-models/</a:t>
            </a:r>
          </a:p>
        </p:txBody>
      </p:sp>
    </p:spTree>
    <p:extLst>
      <p:ext uri="{BB962C8B-B14F-4D97-AF65-F5344CB8AC3E}">
        <p14:creationId xmlns:p14="http://schemas.microsoft.com/office/powerpoint/2010/main" val="34793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477" y="2396550"/>
            <a:ext cx="9959458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x86 </a:t>
            </a:r>
            <a:r>
              <a:rPr lang="ko-KR" altLang="en-US" sz="2400" dirty="0" smtClean="0">
                <a:solidFill>
                  <a:schemeClr val="bg1"/>
                </a:solidFill>
              </a:rPr>
              <a:t>이나 </a:t>
            </a:r>
            <a:r>
              <a:rPr lang="en-US" altLang="ko-KR" sz="2400" dirty="0" smtClean="0">
                <a:solidFill>
                  <a:schemeClr val="bg1"/>
                </a:solidFill>
              </a:rPr>
              <a:t>x86-64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아키텍쳐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intel </a:t>
            </a:r>
            <a:r>
              <a:rPr lang="ko-KR" altLang="en-US" sz="2400" dirty="0" smtClean="0">
                <a:solidFill>
                  <a:schemeClr val="bg1"/>
                </a:solidFill>
              </a:rPr>
              <a:t>이나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amd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같은 </a:t>
            </a:r>
            <a:r>
              <a:rPr lang="en-US" altLang="ko-KR" sz="2400" dirty="0" smtClean="0">
                <a:solidFill>
                  <a:schemeClr val="bg1"/>
                </a:solidFill>
              </a:rPr>
              <a:t>PC</a:t>
            </a:r>
            <a:r>
              <a:rPr lang="ko-KR" altLang="en-US" sz="2400" dirty="0" smtClean="0">
                <a:solidFill>
                  <a:schemeClr val="bg1"/>
                </a:solidFill>
              </a:rPr>
              <a:t>에서 일반적으로 사용하는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cpu</a:t>
            </a:r>
            <a:r>
              <a:rPr lang="ko-KR" altLang="en-US" sz="2400" dirty="0" smtClean="0">
                <a:solidFill>
                  <a:schemeClr val="bg1"/>
                </a:solidFill>
              </a:rPr>
              <a:t>는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acquire-release </a:t>
            </a:r>
            <a:r>
              <a:rPr lang="ko-KR" altLang="en-US" sz="2400" dirty="0" smtClean="0">
                <a:solidFill>
                  <a:schemeClr val="bg1"/>
                </a:solidFill>
              </a:rPr>
              <a:t>이하의 의미론을 사용하는 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추가적인 명령어가 필요 없다</a:t>
            </a:r>
            <a:r>
              <a:rPr lang="en-US" altLang="ko-KR" sz="24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즉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일반 변수도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acquire-release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400" dirty="0" err="1">
                <a:solidFill>
                  <a:schemeClr val="bg1"/>
                </a:solidFill>
              </a:rPr>
              <a:t>seq_cst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에 약간의 추가적인 </a:t>
            </a:r>
            <a:r>
              <a:rPr lang="en-US" altLang="ko-KR" sz="2400" dirty="0">
                <a:solidFill>
                  <a:schemeClr val="bg1"/>
                </a:solidFill>
              </a:rPr>
              <a:t>store </a:t>
            </a:r>
            <a:r>
              <a:rPr lang="ko-KR" altLang="en-US" sz="2400" dirty="0" smtClean="0">
                <a:solidFill>
                  <a:schemeClr val="bg1"/>
                </a:solidFill>
              </a:rPr>
              <a:t>비용이 들 뿐이다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하지만 </a:t>
            </a:r>
            <a:r>
              <a:rPr lang="en-US" altLang="ko-KR" sz="2400" dirty="0" smtClean="0">
                <a:solidFill>
                  <a:schemeClr val="bg1"/>
                </a:solidFill>
              </a:rPr>
              <a:t>ARM </a:t>
            </a:r>
            <a:r>
              <a:rPr lang="ko-KR" altLang="en-US" sz="2400" dirty="0" smtClean="0">
                <a:solidFill>
                  <a:schemeClr val="bg1"/>
                </a:solidFill>
              </a:rPr>
              <a:t>이나 </a:t>
            </a:r>
            <a:r>
              <a:rPr lang="en-US" altLang="ko-KR" sz="2400" dirty="0" smtClean="0">
                <a:solidFill>
                  <a:schemeClr val="bg1"/>
                </a:solidFill>
              </a:rPr>
              <a:t>PowerPC </a:t>
            </a:r>
            <a:r>
              <a:rPr lang="ko-KR" altLang="en-US" sz="2400" dirty="0" smtClean="0">
                <a:solidFill>
                  <a:schemeClr val="bg1"/>
                </a:solidFill>
              </a:rPr>
              <a:t>에서는 차이가 크다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								-Anthony Williams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673" y="1596331"/>
            <a:ext cx="5860579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본문에는 이렇게 설명되어 있습니다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48119" y="4805188"/>
            <a:ext cx="5714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http://www.slideshare.net/YiHsiuHsu/introduction-to-memory-order-consume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9286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차이가 얼마나 큼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18" y="2848814"/>
            <a:ext cx="83343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57" y="3735526"/>
            <a:ext cx="4737554" cy="26688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786805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이랑</a:t>
            </a:r>
            <a:r>
              <a:rPr lang="en-US" altLang="ko-KR" sz="2800" b="1" dirty="0" smtClean="0">
                <a:solidFill>
                  <a:schemeClr val="bg1"/>
                </a:solidFill>
              </a:rPr>
              <a:t/>
            </a:r>
            <a:br>
              <a:rPr lang="en-US" altLang="ko-KR" sz="2800" b="1" dirty="0" smtClean="0">
                <a:solidFill>
                  <a:schemeClr val="bg1"/>
                </a:solidFill>
              </a:rPr>
            </a:br>
            <a:r>
              <a:rPr lang="en-US" altLang="ko-KR" sz="2800" b="1" dirty="0" smtClean="0">
                <a:solidFill>
                  <a:schemeClr val="bg1"/>
                </a:solidFill>
              </a:rPr>
              <a:t>C++ 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이랑 무슨 상관인가요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398" y="2827437"/>
            <a:ext cx="4561313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Load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Load</a:t>
            </a:r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</a:rPr>
              <a:t>	Load Store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Store Load</a:t>
            </a:r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</a:rPr>
              <a:t>	Store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Store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err="1">
                <a:solidFill>
                  <a:schemeClr val="bg1"/>
                </a:solidFill>
              </a:rPr>
              <a:t>memory_order_seq_cst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err="1">
                <a:solidFill>
                  <a:schemeClr val="bg1"/>
                </a:solidFill>
              </a:rPr>
              <a:t>memory_order_release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err="1">
                <a:solidFill>
                  <a:schemeClr val="bg1"/>
                </a:solidFill>
              </a:rPr>
              <a:t>memory_order_acquire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err="1" smtClean="0">
                <a:solidFill>
                  <a:schemeClr val="bg1"/>
                </a:solidFill>
              </a:rPr>
              <a:t>memory_order_relaxed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9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5031" y="5725279"/>
            <a:ext cx="3206134" cy="615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Load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Load</a:t>
            </a:r>
            <a:r>
              <a:rPr lang="en-US" altLang="ko-KR" sz="2000" dirty="0" smtClean="0">
                <a:solidFill>
                  <a:schemeClr val="bg1"/>
                </a:solidFill>
              </a:rPr>
              <a:t>	Load Store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Store Load	</a:t>
            </a: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Store </a:t>
            </a:r>
            <a:r>
              <a:rPr lang="en-US" altLang="ko-KR" sz="2000" b="1" dirty="0" err="1" smtClean="0">
                <a:solidFill>
                  <a:schemeClr val="bg2">
                    <a:lumMod val="50000"/>
                  </a:schemeClr>
                </a:solidFill>
              </a:rPr>
              <a:t>Store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851656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C</a:t>
            </a:r>
            <a:r>
              <a:rPr lang="en-US" altLang="ko-KR" sz="2800" b="1" dirty="0">
                <a:solidFill>
                  <a:schemeClr val="bg1"/>
                </a:solidFill>
              </a:rPr>
              <a:t>++ 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상관관계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85825" y="2258549"/>
            <a:ext cx="2493505" cy="3774507"/>
            <a:chOff x="2871785" y="2258549"/>
            <a:chExt cx="2493505" cy="3774507"/>
          </a:xfrm>
        </p:grpSpPr>
        <p:grpSp>
          <p:nvGrpSpPr>
            <p:cNvPr id="10" name="그룹 9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순서도: 페이지 연결자 13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15278" y="2258549"/>
            <a:ext cx="2493506" cy="3774507"/>
            <a:chOff x="5906362" y="2258549"/>
            <a:chExt cx="2493506" cy="3774507"/>
          </a:xfrm>
        </p:grpSpPr>
        <p:grpSp>
          <p:nvGrpSpPr>
            <p:cNvPr id="16" name="그룹 15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순서도: 페이지 연결자 19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1189645" y="2896724"/>
            <a:ext cx="3051313" cy="185418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248" y="1638300"/>
            <a:ext cx="33432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이것이 왜 중요한가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44" y="3433762"/>
            <a:ext cx="1104900" cy="1333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64" y="4342877"/>
            <a:ext cx="1619250" cy="1095375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페이지 연결자 2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페이지 연결자 2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067175" y="365760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991225" y="407670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72669" y="5801713"/>
            <a:ext cx="15629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문제 없음</a:t>
            </a:r>
          </a:p>
        </p:txBody>
      </p:sp>
    </p:spTree>
    <p:extLst>
      <p:ext uri="{BB962C8B-B14F-4D97-AF65-F5344CB8AC3E}">
        <p14:creationId xmlns:p14="http://schemas.microsoft.com/office/powerpoint/2010/main" val="15436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5031" y="5725279"/>
            <a:ext cx="3206134" cy="615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Load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Load</a:t>
            </a:r>
            <a:r>
              <a:rPr lang="en-US" altLang="ko-KR" sz="2000" dirty="0" smtClean="0">
                <a:solidFill>
                  <a:schemeClr val="bg1"/>
                </a:solidFill>
              </a:rPr>
              <a:t>	Load Store</a:t>
            </a:r>
          </a:p>
          <a:p>
            <a:r>
              <a:rPr lang="en-US" altLang="ko-KR" sz="2000" strike="sngStrike" dirty="0" smtClean="0">
                <a:solidFill>
                  <a:schemeClr val="bg1"/>
                </a:solidFill>
              </a:rPr>
              <a:t>Store Load</a:t>
            </a:r>
            <a:r>
              <a:rPr lang="en-US" altLang="ko-KR" sz="2000" dirty="0" smtClean="0">
                <a:solidFill>
                  <a:schemeClr val="bg1"/>
                </a:solidFill>
              </a:rPr>
              <a:t>	</a:t>
            </a:r>
            <a:r>
              <a:rPr lang="en-US" altLang="ko-KR" sz="2000" dirty="0">
                <a:solidFill>
                  <a:schemeClr val="bg1"/>
                </a:solidFill>
              </a:rPr>
              <a:t>Store </a:t>
            </a:r>
            <a:r>
              <a:rPr lang="en-US" altLang="ko-KR" sz="2000" dirty="0" err="1">
                <a:solidFill>
                  <a:schemeClr val="bg1"/>
                </a:solidFill>
              </a:rPr>
              <a:t>Store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851656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C</a:t>
            </a:r>
            <a:r>
              <a:rPr lang="en-US" altLang="ko-KR" sz="2800" b="1" dirty="0">
                <a:solidFill>
                  <a:schemeClr val="bg1"/>
                </a:solidFill>
              </a:rPr>
              <a:t>++ 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상관관계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85825" y="2258549"/>
            <a:ext cx="2493505" cy="3774507"/>
            <a:chOff x="2871785" y="2258549"/>
            <a:chExt cx="2493505" cy="3774507"/>
          </a:xfrm>
        </p:grpSpPr>
        <p:grpSp>
          <p:nvGrpSpPr>
            <p:cNvPr id="10" name="그룹 9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순서도: 페이지 연결자 13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15278" y="2258549"/>
            <a:ext cx="2493506" cy="3774507"/>
            <a:chOff x="5906362" y="2258549"/>
            <a:chExt cx="2493506" cy="3774507"/>
          </a:xfrm>
        </p:grpSpPr>
        <p:grpSp>
          <p:nvGrpSpPr>
            <p:cNvPr id="16" name="그룹 15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순서도: 페이지 연결자 19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1189645" y="3858858"/>
            <a:ext cx="7089651" cy="89204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5031" y="3493193"/>
            <a:ext cx="254396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낚이지 마세요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이렇게는 </a:t>
            </a:r>
            <a:r>
              <a:rPr lang="en-US" altLang="ko-KR" sz="2000" dirty="0" smtClean="0">
                <a:solidFill>
                  <a:schemeClr val="bg1"/>
                </a:solidFill>
              </a:rPr>
              <a:t>Store Load 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고려 대상이 아닙니다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</a:rPr>
              <a:t>스레드가</a:t>
            </a:r>
            <a:r>
              <a:rPr lang="ko-KR" altLang="en-US" sz="2000" dirty="0" smtClean="0">
                <a:solidFill>
                  <a:schemeClr val="bg1"/>
                </a:solidFill>
              </a:rPr>
              <a:t> 다르니까요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4393096" y="3377791"/>
            <a:ext cx="1003852" cy="178751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532243" y="3518452"/>
            <a:ext cx="864705" cy="16468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5031" y="5725279"/>
            <a:ext cx="3206134" cy="615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Load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Load</a:t>
            </a:r>
            <a:r>
              <a:rPr lang="en-US" altLang="ko-KR" sz="2000" dirty="0" smtClean="0">
                <a:solidFill>
                  <a:schemeClr val="bg1"/>
                </a:solidFill>
              </a:rPr>
              <a:t>	Load Store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Store Load	Store </a:t>
            </a:r>
            <a:r>
              <a:rPr lang="en-US" altLang="ko-KR" sz="2000" dirty="0" err="1">
                <a:solidFill>
                  <a:schemeClr val="bg1"/>
                </a:solidFill>
              </a:rPr>
              <a:t>Store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851656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C</a:t>
            </a:r>
            <a:r>
              <a:rPr lang="en-US" altLang="ko-KR" sz="2800" b="1" dirty="0">
                <a:solidFill>
                  <a:schemeClr val="bg1"/>
                </a:solidFill>
              </a:rPr>
              <a:t>++ 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상관관계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85825" y="2258549"/>
            <a:ext cx="2493505" cy="3774507"/>
            <a:chOff x="2871785" y="2258549"/>
            <a:chExt cx="2493505" cy="3774507"/>
          </a:xfrm>
        </p:grpSpPr>
        <p:grpSp>
          <p:nvGrpSpPr>
            <p:cNvPr id="10" name="그룹 9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순서도: 페이지 연결자 13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 bwMode="auto">
            <a:xfrm>
              <a:off x="2871785" y="3096501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871785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15278" y="2258549"/>
            <a:ext cx="2493506" cy="3774507"/>
            <a:chOff x="5906362" y="2258549"/>
            <a:chExt cx="2493506" cy="3774507"/>
          </a:xfrm>
        </p:grpSpPr>
        <p:grpSp>
          <p:nvGrpSpPr>
            <p:cNvPr id="16" name="그룹 15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순서도: 페이지 연결자 19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 bwMode="auto">
            <a:xfrm>
              <a:off x="5906363" y="3981345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906362" y="4884017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5265056" y="3781306"/>
            <a:ext cx="3051313" cy="185418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5031" y="5725279"/>
            <a:ext cx="3206134" cy="615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Load </a:t>
            </a:r>
            <a:r>
              <a:rPr lang="en-US" altLang="ko-KR" sz="2000" dirty="0" err="1">
                <a:solidFill>
                  <a:schemeClr val="bg1"/>
                </a:solidFill>
              </a:rPr>
              <a:t>Load</a:t>
            </a:r>
            <a:r>
              <a:rPr lang="en-US" altLang="ko-KR" sz="2000" dirty="0" smtClean="0">
                <a:solidFill>
                  <a:schemeClr val="bg1"/>
                </a:solidFill>
              </a:rPr>
              <a:t>	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Load Store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Store Load	Store </a:t>
            </a:r>
            <a:r>
              <a:rPr lang="en-US" altLang="ko-KR" sz="2000" dirty="0" err="1">
                <a:solidFill>
                  <a:schemeClr val="bg1"/>
                </a:solidFill>
              </a:rPr>
              <a:t>Store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851656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C</a:t>
            </a:r>
            <a:r>
              <a:rPr lang="en-US" altLang="ko-KR" sz="2800" b="1" dirty="0">
                <a:solidFill>
                  <a:schemeClr val="bg1"/>
                </a:solidFill>
              </a:rPr>
              <a:t>++ 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상관관계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1673" y="2310316"/>
            <a:ext cx="2493505" cy="3774507"/>
            <a:chOff x="2871785" y="2258549"/>
            <a:chExt cx="2493505" cy="3774507"/>
          </a:xfrm>
        </p:grpSpPr>
        <p:grpSp>
          <p:nvGrpSpPr>
            <p:cNvPr id="22" name="그룹 21"/>
            <p:cNvGrpSpPr/>
            <p:nvPr/>
          </p:nvGrpSpPr>
          <p:grpSpPr>
            <a:xfrm>
              <a:off x="3767085" y="2258549"/>
              <a:ext cx="638175" cy="3774507"/>
              <a:chOff x="1753513" y="2527327"/>
              <a:chExt cx="638175" cy="3774507"/>
            </a:xfrm>
          </p:grpSpPr>
          <p:cxnSp>
            <p:nvCxnSpPr>
              <p:cNvPr id="25" name="직선 화살표 연결선 24"/>
              <p:cNvCxnSpPr/>
              <p:nvPr/>
            </p:nvCxnSpPr>
            <p:spPr>
              <a:xfrm>
                <a:off x="2072601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순서도: 페이지 연결자 25"/>
              <p:cNvSpPr/>
              <p:nvPr/>
            </p:nvSpPr>
            <p:spPr bwMode="auto">
              <a:xfrm>
                <a:off x="1753513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T1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 bwMode="auto">
            <a:xfrm>
              <a:off x="2871785" y="3096501"/>
              <a:ext cx="2493505" cy="282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relaxed)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2871785" y="3557026"/>
              <a:ext cx="2493505" cy="2823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, release)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37942" y="2310316"/>
            <a:ext cx="2493506" cy="3774507"/>
            <a:chOff x="5906361" y="2258549"/>
            <a:chExt cx="2493506" cy="3774507"/>
          </a:xfrm>
        </p:grpSpPr>
        <p:grpSp>
          <p:nvGrpSpPr>
            <p:cNvPr id="28" name="그룹 27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31" name="직선 화살표 연결선 30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페이지 연결자 31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T3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 bwMode="auto">
            <a:xfrm>
              <a:off x="5906361" y="4262634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z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5906362" y="5007200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(relaxed)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</a:t>
              </a:r>
              <a:r>
                <a:rPr lang="en-US" altLang="ko-KR" b="1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true</a:t>
              </a:r>
              <a:endParaRPr lang="ko-KR" altLang="en-US" b="1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456799" y="2310316"/>
            <a:ext cx="2493506" cy="3774507"/>
            <a:chOff x="5906361" y="2258549"/>
            <a:chExt cx="2493506" cy="3774507"/>
          </a:xfrm>
        </p:grpSpPr>
        <p:grpSp>
          <p:nvGrpSpPr>
            <p:cNvPr id="34" name="그룹 33"/>
            <p:cNvGrpSpPr/>
            <p:nvPr/>
          </p:nvGrpSpPr>
          <p:grpSpPr>
            <a:xfrm>
              <a:off x="6862710" y="2258549"/>
              <a:ext cx="638175" cy="3774507"/>
              <a:chOff x="4849138" y="2527327"/>
              <a:chExt cx="638175" cy="3774507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5168226" y="2993186"/>
                <a:ext cx="0" cy="3308648"/>
              </a:xfrm>
              <a:prstGeom prst="straightConnector1">
                <a:avLst/>
              </a:prstGeom>
              <a:ln w="1270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순서도: 페이지 연결자 37"/>
              <p:cNvSpPr/>
              <p:nvPr/>
            </p:nvSpPr>
            <p:spPr bwMode="auto">
              <a:xfrm>
                <a:off x="4849138" y="2527327"/>
                <a:ext cx="638175" cy="638175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T2</a:t>
                </a:r>
                <a:endParaRPr lang="ko-KR" altLang="en-US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 bwMode="auto">
            <a:xfrm>
              <a:off x="5906361" y="3563460"/>
              <a:ext cx="2493505" cy="562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.load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(acquire)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return true</a:t>
              </a:r>
              <a:endParaRPr lang="ko-KR" altLang="en-US" dirty="0" err="1" smtClean="0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5906362" y="4229909"/>
              <a:ext cx="2493505" cy="2976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z</a:t>
              </a:r>
              <a:r>
                <a:rPr lang="en-US" altLang="ko-KR" dirty="0" err="1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.store</a:t>
              </a: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(true, release)</a:t>
              </a: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3426982" y="3161672"/>
            <a:ext cx="2589522" cy="185418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3566" y="5696995"/>
            <a:ext cx="31771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아직 한 발 남았습니다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Store Load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673" y="1596331"/>
            <a:ext cx="73136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x86-64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에서는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Reordering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에 의한 버그는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못보나요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45" y="2355162"/>
            <a:ext cx="4864998" cy="32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264014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피터슨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알고리즘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58" y="2396550"/>
            <a:ext cx="8591542" cy="3020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4739" y="5854148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11819" y="6028585"/>
            <a:ext cx="8709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linkClick r:id="rId4"/>
              </a:rPr>
              <a:t>http://www.slideshare.net/deview/242-naver2?qid=79a97d1c-4ba8-4c89-bda5-2e1387e6e1e6&amp;v=qf1&amp;b=&amp;</a:t>
            </a:r>
            <a:r>
              <a:rPr lang="ko-KR" altLang="en-US" sz="1200" dirty="0" smtClean="0">
                <a:solidFill>
                  <a:schemeClr val="bg1"/>
                </a:solidFill>
                <a:hlinkClick r:id="rId4"/>
              </a:rPr>
              <a:t>from_search=4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  <a:hlinkClick r:id="rId5"/>
              </a:rPr>
              <a:t>http://www.slideshare.net/zzapuno/kgc2013-3?qid=9e511612-d469-47cd-96cd-b6a0a623fd9e&amp;v=qf1&amp;b=&amp;</a:t>
            </a:r>
            <a:r>
              <a:rPr lang="en-US" altLang="ko-KR" sz="1200" dirty="0" smtClean="0">
                <a:solidFill>
                  <a:schemeClr val="bg1"/>
                </a:solidFill>
                <a:hlinkClick r:id="rId5"/>
              </a:rPr>
              <a:t>from_search=1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851765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seq_cst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말고는 답이 없는가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우리가 </a:t>
            </a:r>
            <a:r>
              <a:rPr lang="en-US" altLang="ko-KR" sz="2400" dirty="0" smtClean="0">
                <a:solidFill>
                  <a:schemeClr val="bg1"/>
                </a:solidFill>
              </a:rPr>
              <a:t>reordering </a:t>
            </a:r>
            <a:r>
              <a:rPr lang="ko-KR" altLang="en-US" sz="2400" dirty="0" smtClean="0">
                <a:solidFill>
                  <a:schemeClr val="bg1"/>
                </a:solidFill>
              </a:rPr>
              <a:t>을 막을 방법은 정녕 없는 것인가요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/>
              <a:t>reordering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742511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fence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위 연산의 결과가 메모리에 모두 쓰여질 때까지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다음 명령어를 실행하지 않는다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33" y="3334164"/>
            <a:ext cx="5829361" cy="25199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6022388" y="4780722"/>
            <a:ext cx="1292813" cy="3677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8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9249327" cy="2646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Listing 5.13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fence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사용하여 동기화하기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C++11 :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atomic_thread_fence</a:t>
            </a:r>
            <a:r>
              <a:rPr lang="en-US" altLang="ko-KR" sz="2400" dirty="0" smtClean="0">
                <a:solidFill>
                  <a:schemeClr val="bg1"/>
                </a:solidFill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주의</a:t>
            </a:r>
            <a:r>
              <a:rPr lang="en-US" altLang="ko-KR" sz="2400" dirty="0" smtClean="0">
                <a:solidFill>
                  <a:schemeClr val="bg1"/>
                </a:solidFill>
              </a:rPr>
              <a:t>) ++</a:t>
            </a:r>
            <a:r>
              <a:rPr lang="en-US" altLang="ko-KR" sz="2400" dirty="0">
                <a:solidFill>
                  <a:schemeClr val="bg1"/>
                </a:solidFill>
              </a:rPr>
              <a:t>a 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en-US" altLang="ko-KR" sz="2400" dirty="0" err="1">
                <a:solidFill>
                  <a:schemeClr val="bg1"/>
                </a:solidFill>
              </a:rPr>
              <a:t>mfence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로 감싼다고 </a:t>
            </a:r>
            <a:r>
              <a:rPr lang="ko-KR" altLang="en-US" sz="2400" dirty="0" err="1">
                <a:solidFill>
                  <a:schemeClr val="bg1"/>
                </a:solidFill>
              </a:rPr>
              <a:t>아토믹이</a:t>
            </a:r>
            <a:r>
              <a:rPr lang="ko-KR" altLang="en-US" sz="2400" dirty="0">
                <a:solidFill>
                  <a:schemeClr val="bg1"/>
                </a:solidFill>
              </a:rPr>
              <a:t> 되는 것은 아님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Summury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7551747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결론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Data Race </a:t>
            </a:r>
            <a:r>
              <a:rPr lang="ko-KR" altLang="en-US" sz="2400" dirty="0" smtClean="0">
                <a:solidFill>
                  <a:schemeClr val="bg1"/>
                </a:solidFill>
              </a:rPr>
              <a:t>를 없애기 위해 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을 사용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복잡한 알고리즘에는 </a:t>
            </a:r>
            <a:r>
              <a:rPr lang="en-US" altLang="ko-KR" sz="2400" dirty="0" smtClean="0">
                <a:solidFill>
                  <a:schemeClr val="bg1"/>
                </a:solidFill>
              </a:rPr>
              <a:t>Lock</a:t>
            </a:r>
            <a:r>
              <a:rPr lang="ko-KR" altLang="en-US" sz="2400" dirty="0" smtClean="0">
                <a:solidFill>
                  <a:schemeClr val="bg1"/>
                </a:solidFill>
              </a:rPr>
              <a:t>을 사용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성능 향상을 위해 </a:t>
            </a:r>
            <a:r>
              <a:rPr lang="en-US" altLang="ko-KR" sz="2400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400" dirty="0" smtClean="0">
                <a:solidFill>
                  <a:schemeClr val="bg1"/>
                </a:solidFill>
              </a:rPr>
              <a:t>직접 지정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CPU </a:t>
            </a:r>
            <a:r>
              <a:rPr lang="ko-KR" altLang="en-US" sz="2400" dirty="0" smtClean="0">
                <a:solidFill>
                  <a:schemeClr val="bg1"/>
                </a:solidFill>
              </a:rPr>
              <a:t>아키텍처 별로 고려해야 할 정도가 다름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fence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이용해 </a:t>
            </a:r>
            <a:r>
              <a:rPr lang="en-US" altLang="ko-KR" sz="2400" dirty="0" smtClean="0">
                <a:solidFill>
                  <a:schemeClr val="bg1"/>
                </a:solidFill>
              </a:rPr>
              <a:t>reordering</a:t>
            </a:r>
            <a:r>
              <a:rPr lang="ko-KR" altLang="en-US" sz="2400" dirty="0" smtClean="0">
                <a:solidFill>
                  <a:schemeClr val="bg1"/>
                </a:solidFill>
              </a:rPr>
              <a:t>을 막을 수 있음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6254" y="2516144"/>
            <a:ext cx="7733004" cy="747897"/>
          </a:xfrm>
        </p:spPr>
        <p:txBody>
          <a:bodyPr anchor="ctr"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071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248" y="1638300"/>
            <a:ext cx="33432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이것이 왜 중요한가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44" y="3433762"/>
            <a:ext cx="1104900" cy="1333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364" y="4342877"/>
            <a:ext cx="1619250" cy="1095375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페이지 연결자 2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페이지 연결자 2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067175" y="365760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972175" y="365760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33652" y="5795819"/>
            <a:ext cx="184024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Data Race!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067175" y="455295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972175" y="4552950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673" y="1596331"/>
            <a:ext cx="10101355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http://preshing.com/20120930/weak-vs-strong-memory-models</a:t>
            </a:r>
            <a:r>
              <a:rPr lang="en-US" altLang="ko-KR" sz="1400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4"/>
              </a:rPr>
              <a:t>http://www.slideshare.net/deview/242-naver2?qid=3b220326-f8fb-4392-9b5f-0efe29d7823c&amp;v=default&amp;b=&amp;from_search=4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hlinkClick r:id="rId4"/>
              </a:rPr>
              <a:t>http</a:t>
            </a:r>
            <a:r>
              <a:rPr lang="en-US" altLang="ko-KR" sz="1400" dirty="0">
                <a:solidFill>
                  <a:schemeClr val="bg1"/>
                </a:solidFill>
                <a:hlinkClick r:id="rId4"/>
              </a:rPr>
              <a:t>://www.slideshare.net/zzapuno/kgc2013-3?qid=9e511612-d469-47cd-96cd-b6a0a623fd9e&amp;v=qf1&amp;b=&amp;</a:t>
            </a:r>
            <a:r>
              <a:rPr lang="en-US" altLang="ko-KR" sz="1400" dirty="0" smtClean="0">
                <a:solidFill>
                  <a:schemeClr val="bg1"/>
                </a:solidFill>
                <a:hlinkClick r:id="rId4"/>
              </a:rPr>
              <a:t>from_search=1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altLang="ko-KR" sz="1400" dirty="0" smtClean="0">
                <a:solidFill>
                  <a:schemeClr val="bg1"/>
                </a:solidFill>
                <a:hlinkClick r:id="rId5"/>
              </a:rPr>
              <a:t>www.slideshare.net/YiHsiuHsu/introduction-to-memory-order-consume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  <a:hlinkClick r:id="rId6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hlinkClick r:id="rId6"/>
              </a:rPr>
              <a:t>https</a:t>
            </a:r>
            <a:r>
              <a:rPr lang="en-US" altLang="ko-KR" sz="1400" dirty="0">
                <a:solidFill>
                  <a:schemeClr val="bg1"/>
                </a:solidFill>
                <a:hlinkClick r:id="rId6"/>
              </a:rPr>
              <a:t>://</a:t>
            </a:r>
            <a:r>
              <a:rPr lang="en-US" altLang="ko-KR" sz="1400" dirty="0" smtClean="0">
                <a:solidFill>
                  <a:schemeClr val="bg1"/>
                </a:solidFill>
                <a:hlinkClick r:id="rId6"/>
              </a:rPr>
              <a:t>en.wikipedia.org/wiki/Memory_ordering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  <a:hlinkClick r:id="rId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altLang="ko-KR" sz="1400" dirty="0">
                <a:solidFill>
                  <a:schemeClr val="bg1"/>
                </a:solidFill>
                <a:hlinkClick r:id="rId7"/>
              </a:rPr>
              <a:t>://en.cppreference.com/w/cpp/atomic</a:t>
            </a:r>
            <a:r>
              <a:rPr lang="en-US" altLang="ko-KR" sz="1400" dirty="0" smtClean="0">
                <a:solidFill>
                  <a:schemeClr val="bg1"/>
                </a:solidFill>
                <a:hlinkClick r:id="rId7"/>
              </a:rPr>
              <a:t>/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ko-KR" altLang="en-US" sz="1400" dirty="0" smtClean="0">
                <a:solidFill>
                  <a:schemeClr val="bg1"/>
                </a:solidFill>
                <a:hlinkClick r:id="rId8"/>
              </a:rPr>
              <a:t>egloos.zum.com/recipes/v/5170809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멀티프로세서 프로그래밍 </a:t>
            </a:r>
            <a:r>
              <a:rPr lang="en-US" altLang="ko-KR" sz="1200" dirty="0" smtClean="0">
                <a:solidFill>
                  <a:schemeClr val="bg1"/>
                </a:solidFill>
              </a:rPr>
              <a:t>(The Art of Multiprocessor Programming) –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모리스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헐리히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니르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샤비트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</a:rPr>
              <a:t>김진욱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하재승 역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C++ concurrency in action – Anthony Williams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Intel </a:t>
            </a:r>
            <a:r>
              <a:rPr lang="ko-KR" altLang="en-US" sz="1200" dirty="0">
                <a:solidFill>
                  <a:schemeClr val="bg1"/>
                </a:solidFill>
              </a:rPr>
              <a:t>64-ia-32 architectures </a:t>
            </a:r>
            <a:r>
              <a:rPr lang="ko-KR" altLang="en-US" sz="1200" dirty="0" smtClean="0">
                <a:solidFill>
                  <a:schemeClr val="bg1"/>
                </a:solidFill>
              </a:rPr>
              <a:t>software </a:t>
            </a:r>
            <a:r>
              <a:rPr lang="ko-KR" altLang="en-US" sz="1200" dirty="0">
                <a:solidFill>
                  <a:schemeClr val="bg1"/>
                </a:solidFill>
              </a:rPr>
              <a:t>developer system programming manual </a:t>
            </a:r>
            <a:r>
              <a:rPr lang="en-US" altLang="ko-KR" sz="1200" dirty="0">
                <a:solidFill>
                  <a:schemeClr val="bg1"/>
                </a:solidFill>
              </a:rPr>
              <a:t>volume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3" y="3819001"/>
            <a:ext cx="2486025" cy="20955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36272"/>
          <a:stretch/>
        </p:blipFill>
        <p:spPr>
          <a:xfrm>
            <a:off x="871673" y="2392117"/>
            <a:ext cx="4400550" cy="8740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037" y="3691464"/>
            <a:ext cx="1104900" cy="1333500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6889243" y="3224216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페이지 연결자 34"/>
          <p:cNvSpPr/>
          <p:nvPr/>
        </p:nvSpPr>
        <p:spPr bwMode="auto">
          <a:xfrm>
            <a:off x="6570155" y="2758357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9984868" y="3224216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페이지 연결자 36"/>
          <p:cNvSpPr/>
          <p:nvPr/>
        </p:nvSpPr>
        <p:spPr bwMode="auto">
          <a:xfrm>
            <a:off x="9665780" y="2758357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74968" y="4810652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8879968" y="4810652"/>
            <a:ext cx="9715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1673" y="1596331"/>
            <a:ext cx="39706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같은 메모리 공간을 접근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451114" y="4451497"/>
            <a:ext cx="705678" cy="21876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451114" y="5512194"/>
            <a:ext cx="705678" cy="21876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3" y="2409548"/>
            <a:ext cx="2971800" cy="8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871673" y="2809598"/>
            <a:ext cx="637117" cy="2000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517449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같은 메모리 공간을 접근한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1673" y="3591978"/>
            <a:ext cx="831798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인접한 비트 필드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의 경우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ko-KR" altLang="en-US" sz="2800" dirty="0" smtClean="0">
                <a:solidFill>
                  <a:schemeClr val="bg1"/>
                </a:solidFill>
              </a:rPr>
              <a:t>심지어 다른 객체를 참조했음에도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Data Race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Data Race </a:t>
            </a:r>
            <a:r>
              <a:rPr lang="ko-KR" altLang="en-US" sz="2800" dirty="0" smtClean="0">
                <a:solidFill>
                  <a:schemeClr val="bg1"/>
                </a:solidFill>
              </a:rPr>
              <a:t>는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곧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미정의 동작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(Undefined Behavior)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지난 이야기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248" y="1405844"/>
            <a:ext cx="1052769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조건 변수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future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promise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async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packaged_task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shared_future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시간 측정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chrono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Using synchronization of operations to simplify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함수형 프로그래밍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Communicating Sequential Process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67" y="4617875"/>
            <a:ext cx="3147123" cy="17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8239435" cy="41857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미정의 동작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(Undefined Behavior)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C++</a:t>
            </a:r>
            <a:r>
              <a:rPr lang="ko-KR" altLang="en-US" sz="2400" dirty="0" smtClean="0">
                <a:solidFill>
                  <a:schemeClr val="bg1"/>
                </a:solidFill>
              </a:rPr>
              <a:t>의 가장 끔찍한 부분 중 하나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한 번 일어나면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그 어플리케이션은 망한 거나 다름 없음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어떠한 일이라도 일어날 수 있음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i="1" dirty="0" smtClean="0">
                <a:solidFill>
                  <a:schemeClr val="bg1"/>
                </a:solidFill>
              </a:rPr>
              <a:t>“</a:t>
            </a:r>
            <a:r>
              <a:rPr lang="ko-KR" altLang="en-US" sz="2400" i="1" dirty="0" smtClean="0">
                <a:solidFill>
                  <a:schemeClr val="bg1"/>
                </a:solidFill>
              </a:rPr>
              <a:t>제가 알고 있는 미정의 동작 중 하나는 </a:t>
            </a:r>
            <a:r>
              <a:rPr lang="en-US" altLang="ko-KR" sz="2400" i="1" dirty="0" smtClean="0">
                <a:solidFill>
                  <a:schemeClr val="bg1"/>
                </a:solidFill>
              </a:rPr>
              <a:t/>
            </a:r>
            <a:br>
              <a:rPr lang="en-US" altLang="ko-KR" sz="2400" i="1" dirty="0" smtClean="0">
                <a:solidFill>
                  <a:schemeClr val="bg1"/>
                </a:solidFill>
              </a:rPr>
            </a:br>
            <a:r>
              <a:rPr lang="ko-KR" altLang="en-US" sz="2400" i="1" dirty="0" smtClean="0">
                <a:solidFill>
                  <a:schemeClr val="bg1"/>
                </a:solidFill>
              </a:rPr>
              <a:t>당신의 모니터에 갑자기 불이 붙는 것입니다</a:t>
            </a:r>
            <a:r>
              <a:rPr lang="en-US" altLang="ko-KR" sz="2400" i="1" dirty="0" smtClean="0">
                <a:solidFill>
                  <a:schemeClr val="bg1"/>
                </a:solidFill>
              </a:rPr>
              <a:t>.”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– Anthony Williams</a:t>
            </a:r>
            <a:endParaRPr lang="ko-KR" alt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5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02133"/>
            <a:ext cx="5204298" cy="5204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30438" y="3271043"/>
            <a:ext cx="759182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</a:rPr>
              <a:t>동공</a:t>
            </a:r>
            <a:r>
              <a:rPr lang="en-US" altLang="ko-KR" sz="8000" dirty="0" smtClean="0">
                <a:solidFill>
                  <a:schemeClr val="bg1"/>
                </a:solidFill>
              </a:rPr>
              <a:t>	</a:t>
            </a:r>
            <a:r>
              <a:rPr lang="ko-KR" altLang="en-US" sz="8000" dirty="0" smtClean="0">
                <a:solidFill>
                  <a:schemeClr val="bg1"/>
                </a:solidFill>
              </a:rPr>
              <a:t> </a:t>
            </a:r>
            <a:r>
              <a:rPr lang="en-US" altLang="ko-KR" sz="8000" dirty="0" smtClean="0">
                <a:solidFill>
                  <a:schemeClr val="bg1"/>
                </a:solidFill>
              </a:rPr>
              <a:t>			</a:t>
            </a:r>
            <a:r>
              <a:rPr lang="ko-KR" altLang="en-US" sz="8000" dirty="0" smtClean="0">
                <a:solidFill>
                  <a:schemeClr val="bg1"/>
                </a:solidFill>
              </a:rPr>
              <a:t>지진</a:t>
            </a:r>
          </a:p>
        </p:txBody>
      </p:sp>
    </p:spTree>
    <p:extLst>
      <p:ext uri="{BB962C8B-B14F-4D97-AF65-F5344CB8AC3E}">
        <p14:creationId xmlns:p14="http://schemas.microsoft.com/office/powerpoint/2010/main" val="4756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8378897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하지만 우리는 이 끔찍한 길을 걷기로 다짐했습니다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Data Race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있는 메모리 공간에 접근 시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원자적 연산</a:t>
            </a:r>
            <a:r>
              <a:rPr lang="ko-KR" altLang="en-US" sz="2400" dirty="0" smtClean="0">
                <a:solidFill>
                  <a:schemeClr val="bg1"/>
                </a:solidFill>
              </a:rPr>
              <a:t>을 사용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Data Race </a:t>
            </a:r>
            <a:r>
              <a:rPr lang="ko-KR" altLang="en-US" sz="2400" dirty="0" smtClean="0">
                <a:solidFill>
                  <a:schemeClr val="bg1"/>
                </a:solidFill>
              </a:rPr>
              <a:t>를 근본적으로 막을 수는 없지만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프로그램을 정의된 동작으로 되돌릴 수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4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/>
              <a:t>메모리 모델 기초 </a:t>
            </a:r>
            <a:r>
              <a:rPr lang="ko-KR" altLang="en-US" sz="2800" dirty="0"/>
              <a:t>수정 순서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9237272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또 하나 알아야 할 개념 </a:t>
            </a:r>
            <a:r>
              <a:rPr lang="en-US" altLang="ko-KR" sz="2800" dirty="0" smtClean="0">
                <a:solidFill>
                  <a:schemeClr val="bg1"/>
                </a:solidFill>
              </a:rPr>
              <a:t>: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수정 순서 </a:t>
            </a:r>
            <a:r>
              <a:rPr lang="en-US" altLang="ko-KR" sz="2800" dirty="0" smtClean="0">
                <a:solidFill>
                  <a:schemeClr val="bg1"/>
                </a:solidFill>
              </a:rPr>
              <a:t>(Modification Orders)</a:t>
            </a: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쓰기 순서</a:t>
            </a:r>
            <a:r>
              <a:rPr lang="en-US" altLang="ko-KR" sz="2400" dirty="0" smtClean="0">
                <a:solidFill>
                  <a:schemeClr val="bg1"/>
                </a:solidFill>
              </a:rPr>
              <a:t>(write order) </a:t>
            </a:r>
            <a:r>
              <a:rPr lang="ko-KR" altLang="en-US" sz="2400" dirty="0" smtClean="0">
                <a:solidFill>
                  <a:schemeClr val="bg1"/>
                </a:solidFill>
              </a:rPr>
              <a:t>라고도 함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한 객체에 대한 모든 쓰기 연산에 순서를 정의한 것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오직 한 순간에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하나의 쓰기만이 허용된다고 가정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모든 </a:t>
            </a:r>
            <a:r>
              <a:rPr lang="ko-KR" altLang="en-US" sz="2400" dirty="0" err="1">
                <a:solidFill>
                  <a:schemeClr val="bg1"/>
                </a:solidFill>
              </a:rPr>
              <a:t>스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레드에서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이 순서는 일치해야 함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0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15629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수정 순서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65455"/>
          <a:stretch/>
        </p:blipFill>
        <p:spPr>
          <a:xfrm>
            <a:off x="3067964" y="3656376"/>
            <a:ext cx="1104900" cy="46065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53513" y="2527327"/>
            <a:ext cx="638175" cy="2823297"/>
            <a:chOff x="1753513" y="2527327"/>
            <a:chExt cx="638175" cy="2823297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2072601" y="2993186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순서도: 페이지 연결자 6"/>
            <p:cNvSpPr/>
            <p:nvPr/>
          </p:nvSpPr>
          <p:spPr bwMode="auto">
            <a:xfrm>
              <a:off x="1753513" y="2527327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T1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49138" y="2527327"/>
            <a:ext cx="638175" cy="2823297"/>
            <a:chOff x="4849138" y="2527327"/>
            <a:chExt cx="638175" cy="2823297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5168226" y="2993186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순서도: 페이지 연결자 9"/>
            <p:cNvSpPr/>
            <p:nvPr/>
          </p:nvSpPr>
          <p:spPr bwMode="auto">
            <a:xfrm>
              <a:off x="4849138" y="2527327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T2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>
            <a:off x="2072600" y="3305272"/>
            <a:ext cx="995364" cy="43853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072600" y="4019744"/>
            <a:ext cx="995364" cy="4449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172864" y="3886705"/>
            <a:ext cx="995361" cy="293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14269" y="3177124"/>
            <a:ext cx="777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write(3)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4269" y="4326178"/>
            <a:ext cx="90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write(10)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7764" y="3742745"/>
            <a:ext cx="8717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write(-1)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85198" y="4110318"/>
            <a:ext cx="870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초기값</a:t>
            </a:r>
            <a:r>
              <a:rPr lang="en-US" altLang="ko-KR" dirty="0" smtClean="0">
                <a:solidFill>
                  <a:schemeClr val="bg1"/>
                </a:solidFill>
              </a:rPr>
              <a:t>:0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6720465" y="3589570"/>
            <a:ext cx="1175657" cy="582335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467110" y="2657768"/>
            <a:ext cx="9331" cy="290509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87575" y="2027218"/>
            <a:ext cx="17777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의 변천사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8373803" y="3291993"/>
            <a:ext cx="195943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8373803" y="3938500"/>
            <a:ext cx="195943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373803" y="4517758"/>
            <a:ext cx="195943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362915" y="2657610"/>
            <a:ext cx="195943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35061" y="2535049"/>
            <a:ext cx="126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35061" y="3140856"/>
            <a:ext cx="126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290" y="3800000"/>
            <a:ext cx="2212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-1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35061" y="4382097"/>
            <a:ext cx="253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모델 기초 </a:t>
            </a:r>
            <a:r>
              <a:rPr lang="ko-KR" altLang="en-US" sz="2800" dirty="0"/>
              <a:t>수정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9706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스레드가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보는 수정 순서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수정 순서</a:t>
            </a:r>
            <a:endParaRPr lang="en-US" b="0" baseline="30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95613" y="2491601"/>
            <a:ext cx="7933062" cy="3543043"/>
            <a:chOff x="919497" y="2501329"/>
            <a:chExt cx="7933062" cy="3543043"/>
          </a:xfrm>
        </p:grpSpPr>
        <p:sp>
          <p:nvSpPr>
            <p:cNvPr id="7" name="순서도: 페이지 연결자 6"/>
            <p:cNvSpPr/>
            <p:nvPr/>
          </p:nvSpPr>
          <p:spPr bwMode="auto">
            <a:xfrm>
              <a:off x="919497" y="2534648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T1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순서도: 페이지 연결자 9"/>
            <p:cNvSpPr/>
            <p:nvPr/>
          </p:nvSpPr>
          <p:spPr bwMode="auto">
            <a:xfrm>
              <a:off x="5106161" y="2501329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T2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2930512" y="3139273"/>
              <a:ext cx="9331" cy="2905099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580903" y="2534648"/>
              <a:ext cx="310822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</a:rPr>
                <a:t>이 보는 </a:t>
              </a:r>
              <a:r>
                <a:rPr lang="en-US" altLang="ko-KR" sz="2800" dirty="0" err="1" smtClean="0">
                  <a:solidFill>
                    <a:schemeClr val="bg1"/>
                  </a:solidFill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의 변천사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837205" y="3773498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37205" y="4420005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837205" y="4999263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826317" y="3139115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98463" y="3016554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98463" y="3622361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98463" y="4863602"/>
              <a:ext cx="25327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7117176" y="3105954"/>
              <a:ext cx="9331" cy="2905099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744336" y="2501329"/>
              <a:ext cx="310822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 보는 </a:t>
              </a:r>
              <a:r>
                <a:rPr lang="en-US" altLang="ko-KR" sz="2800" dirty="0" err="1" smtClean="0">
                  <a:solidFill>
                    <a:schemeClr val="bg1"/>
                  </a:solidFill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의 변천사</a:t>
              </a: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7023869" y="3740179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023869" y="4386686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023869" y="4965944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012981" y="3105796"/>
              <a:ext cx="195943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285127" y="2983235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85127" y="3589042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01356" y="4248186"/>
              <a:ext cx="22121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-1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85127" y="4830283"/>
              <a:ext cx="25327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4" name="부등호 3"/>
            <p:cNvSpPr/>
            <p:nvPr/>
          </p:nvSpPr>
          <p:spPr bwMode="auto">
            <a:xfrm>
              <a:off x="4322037" y="3910378"/>
              <a:ext cx="1343608" cy="765946"/>
            </a:xfrm>
            <a:prstGeom prst="mathNotEqual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21707" y="4111073"/>
              <a:ext cx="34426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</a:rPr>
                <a:t>??</a:t>
              </a:r>
              <a:endParaRPr lang="ko-KR" altLang="en-US" sz="28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75447" y="4248186"/>
              <a:ext cx="72776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-65535</a:t>
              </a:r>
              <a:endParaRPr lang="ko-KR" altLang="en-US" dirty="0" err="1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8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5" y="1566154"/>
            <a:ext cx="5811047" cy="4659549"/>
          </a:xfrm>
          <a:prstGeom prst="rect">
            <a:avLst/>
          </a:prstGeom>
        </p:spPr>
      </p:pic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수정 순서</a:t>
            </a:r>
            <a:endParaRPr 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29762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</a:t>
            </a:r>
            <a:r>
              <a:rPr lang="ko-KR" altLang="en-US" smtClean="0"/>
              <a:t>기초 </a:t>
            </a:r>
            <a:r>
              <a:rPr lang="ko-KR" altLang="en-US" sz="2800" smtClean="0"/>
              <a:t>수정 순서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7755328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우리가 원하는 것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Data Race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로 인한 미정의 동작을 피하고 싶다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서로 다른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보는 수정 순서를 맞추고 싶다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</a:t>
            </a:r>
            <a:r>
              <a:rPr lang="ko-KR" altLang="en-US" smtClean="0"/>
              <a:t>기초 </a:t>
            </a:r>
            <a:r>
              <a:rPr lang="ko-KR" altLang="en-US" sz="2800" smtClean="0"/>
              <a:t>수정 순서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6613990" cy="4739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누구의 책임인가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컴파일러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</a:rPr>
              <a:t>CPU</a:t>
            </a:r>
            <a:r>
              <a:rPr lang="ko-KR" altLang="en-US" sz="2400" dirty="0" smtClean="0">
                <a:solidFill>
                  <a:schemeClr val="bg1"/>
                </a:solidFill>
              </a:rPr>
              <a:t>는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기본적으로 멀티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</a:t>
            </a:r>
            <a:r>
              <a:rPr lang="ko-KR" altLang="en-US" sz="2400" dirty="0" smtClean="0">
                <a:solidFill>
                  <a:schemeClr val="bg1"/>
                </a:solidFill>
              </a:rPr>
              <a:t> 대한 책임이 없다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싱글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000" dirty="0" smtClean="0">
                <a:solidFill>
                  <a:schemeClr val="bg1"/>
                </a:solidFill>
              </a:rPr>
              <a:t> 단위로 판단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우리가 해야 할 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적절한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원자적 연산을 사용</a:t>
            </a:r>
            <a:r>
              <a:rPr lang="ko-KR" altLang="en-US" sz="2000" dirty="0" smtClean="0">
                <a:solidFill>
                  <a:schemeClr val="bg1"/>
                </a:solidFill>
              </a:rPr>
              <a:t>해서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컴파일러에게 수정 순서를 맞추라고 알려주는 것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원자적 연산 사용 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컴파일러는 필요한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동기화</a:t>
            </a:r>
            <a:r>
              <a:rPr lang="ko-KR" altLang="en-US" sz="2000" dirty="0" smtClean="0">
                <a:solidFill>
                  <a:schemeClr val="bg1"/>
                </a:solidFill>
              </a:rPr>
              <a:t>를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필요한 위치에 넣을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책임</a:t>
            </a:r>
            <a:r>
              <a:rPr lang="ko-KR" altLang="en-US" sz="2000" dirty="0" smtClean="0">
                <a:solidFill>
                  <a:schemeClr val="bg1"/>
                </a:solidFill>
              </a:rPr>
              <a:t>을 지게 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3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수정 순서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4804200" cy="41242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원자적 연산을 쓰면 되는군요</a:t>
            </a:r>
            <a:r>
              <a:rPr lang="en-US" altLang="ko-KR" sz="2800" b="1" dirty="0">
                <a:solidFill>
                  <a:schemeClr val="bg1"/>
                </a:solidFill>
              </a:rPr>
              <a:t>!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그런데 이게 무엇인지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어떤 연산들이 있는지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어떨 때 써야 하는지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어디에 써야 하는지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Part2 </a:t>
            </a:r>
            <a:r>
              <a:rPr lang="ko-KR" altLang="en-US" sz="2400" dirty="0" smtClean="0">
                <a:solidFill>
                  <a:schemeClr val="bg1"/>
                </a:solidFill>
              </a:rPr>
              <a:t>에서 알아봅시다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1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553998"/>
          </a:xfrm>
        </p:spPr>
        <p:txBody>
          <a:bodyPr/>
          <a:lstStyle/>
          <a:p>
            <a:r>
              <a:rPr lang="ko-KR" altLang="en-US" sz="4000" dirty="0"/>
              <a:t>오늘의 내용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121726"/>
          </a:xfrm>
        </p:spPr>
        <p:txBody>
          <a:bodyPr/>
          <a:lstStyle/>
          <a:p>
            <a:pPr marL="747712" lvl="1" indent="-514350">
              <a:buAutoNum type="arabicPeriod"/>
            </a:pP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메모리 모델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기초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객체와 메모리 공간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수정 순서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747712" lvl="1" indent="-514350">
              <a:buAutoNum type="arabicPeriod"/>
            </a:pP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747712" lvl="1" indent="-514350">
              <a:buFont typeface="Wingdings" pitchFamily="2" charset="2"/>
              <a:buAutoNum type="arabicPeriod"/>
            </a:pP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C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++</a:t>
            </a: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에서의 원자적 연산들과 </a:t>
            </a:r>
            <a:r>
              <a:rPr lang="ko-KR" altLang="en-US" dirty="0" err="1" smtClean="0">
                <a:solidFill>
                  <a:schemeClr val="bg1">
                    <a:alpha val="99000"/>
                  </a:schemeClr>
                </a:solidFill>
              </a:rPr>
              <a:t>자료형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>
                    <a:alpha val="99000"/>
                  </a:schemeClr>
                </a:solidFill>
              </a:rPr>
              <a:t>std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::</a:t>
            </a:r>
            <a:r>
              <a:rPr lang="en-US" altLang="ko-KR" dirty="0" err="1" smtClean="0">
                <a:solidFill>
                  <a:schemeClr val="bg1">
                    <a:alpha val="99000"/>
                  </a:schemeClr>
                </a:solidFill>
              </a:rPr>
              <a:t>atomic_flag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>
                    <a:alpha val="99000"/>
                  </a:schemeClr>
                </a:solidFill>
              </a:rPr>
              <a:t>std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::atomic&lt;T&gt;</a:t>
            </a: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747712" lvl="1" indent="-514350">
              <a:buAutoNum type="arabicPeriod"/>
            </a:pP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747712" lvl="1" indent="-514350">
              <a:buAutoNum type="arabicPeriod"/>
            </a:pP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M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emory 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O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rdering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연산 사이의 관계들</a:t>
            </a:r>
            <a:endParaRPr lang="en-US" altLang="ko-KR" dirty="0" smtClean="0">
              <a:solidFill>
                <a:schemeClr val="bg1">
                  <a:alpha val="99000"/>
                </a:schemeClr>
              </a:solidFill>
            </a:endParaRP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alpha val="99000"/>
                  </a:schemeClr>
                </a:solidFill>
              </a:rPr>
              <a:t>원자적 연산들의 </a:t>
            </a:r>
            <a:r>
              <a:rPr lang="en-US" altLang="ko-KR" dirty="0" smtClean="0">
                <a:solidFill>
                  <a:schemeClr val="bg1">
                    <a:alpha val="99000"/>
                  </a:schemeClr>
                </a:solidFill>
              </a:rPr>
              <a:t>Memory ordering</a:t>
            </a:r>
          </a:p>
        </p:txBody>
      </p:sp>
    </p:spTree>
    <p:extLst>
      <p:ext uri="{BB962C8B-B14F-4D97-AF65-F5344CB8AC3E}">
        <p14:creationId xmlns:p14="http://schemas.microsoft.com/office/powerpoint/2010/main" val="19773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4" y="1686722"/>
            <a:ext cx="7733004" cy="1661993"/>
          </a:xfrm>
        </p:spPr>
        <p:txBody>
          <a:bodyPr/>
          <a:lstStyle/>
          <a:p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dirty="0" smtClean="0"/>
              <a:t>C++</a:t>
            </a:r>
            <a:r>
              <a:rPr lang="ko-KR" altLang="en-US" sz="4000" dirty="0" smtClean="0"/>
              <a:t>에서의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ko-KR" altLang="en-US" sz="4000" dirty="0" smtClean="0"/>
              <a:t>원자적 연산들과 </a:t>
            </a:r>
            <a:r>
              <a:rPr lang="ko-KR" altLang="en-US" sz="4000" dirty="0" err="1" smtClean="0"/>
              <a:t>자료형</a:t>
            </a: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77013"/>
            <a:ext cx="1016000" cy="280987"/>
          </a:xfrm>
          <a:prstGeom prst="rect">
            <a:avLst/>
          </a:prstGeo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1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1809791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 + 1 = 1?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43" y="1596331"/>
            <a:ext cx="5953125" cy="4800600"/>
          </a:xfrm>
          <a:prstGeom prst="rect">
            <a:avLst/>
          </a:prstGeom>
        </p:spPr>
      </p:pic>
      <p:sp>
        <p:nvSpPr>
          <p:cNvPr id="11" name="폭발 1 10"/>
          <p:cNvSpPr/>
          <p:nvPr/>
        </p:nvSpPr>
        <p:spPr bwMode="auto">
          <a:xfrm rot="12827256">
            <a:off x="4260714" y="4088917"/>
            <a:ext cx="476656" cy="476656"/>
          </a:xfrm>
          <a:prstGeom prst="irregularSeal1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39383" y="4142579"/>
            <a:ext cx="3193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</a:t>
            </a:r>
            <a:endParaRPr lang="en-US" altLang="ko-KR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85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5732338" cy="2646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원자적 연산이란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더 이상 나눌 수 없는 연산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연산이 반만 된 상태를 관측할 수 없음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281074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원자적 연산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++a;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61" y="3135214"/>
            <a:ext cx="5612889" cy="1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6325450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비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원자적 연산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++a </a:t>
            </a:r>
            <a:r>
              <a:rPr lang="ko-KR" altLang="en-US" sz="2400" dirty="0" smtClean="0">
                <a:solidFill>
                  <a:schemeClr val="bg1"/>
                </a:solidFill>
              </a:rPr>
              <a:t>를 두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동시에 실행할 경우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8288" y="3453113"/>
            <a:ext cx="4900598" cy="1198190"/>
            <a:chOff x="1288007" y="3307198"/>
            <a:chExt cx="4900598" cy="11981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007" y="3307198"/>
              <a:ext cx="4645865" cy="108457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>
              <a:off x="1509600" y="3424133"/>
              <a:ext cx="4679005" cy="1081255"/>
            </a:xfrm>
            <a:prstGeom prst="rect">
              <a:avLst/>
            </a:prstGeom>
            <a:blipFill>
              <a:blip r:embed="rId4">
                <a:alphaModFix amt="67000"/>
              </a:blip>
              <a:stretch>
                <a:fillRect/>
              </a:stretch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8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1922001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원자적 연산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++a;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89" y="3524713"/>
            <a:ext cx="7020110" cy="14413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2552089" y="4353339"/>
            <a:ext cx="5098774" cy="30811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712555" cy="2646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원자적 연산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InterlockedExchange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err="1" smtClean="0">
                <a:solidFill>
                  <a:schemeClr val="bg1"/>
                </a:solidFill>
              </a:rPr>
              <a:t>InterlockedAdd</a:t>
            </a:r>
            <a:r>
              <a:rPr lang="en-US" altLang="ko-KR" sz="2400" dirty="0" smtClean="0">
                <a:solidFill>
                  <a:schemeClr val="bg1"/>
                </a:solidFill>
              </a:rPr>
              <a:t>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이게 </a:t>
            </a:r>
            <a:r>
              <a:rPr lang="en-US" altLang="ko-KR" sz="2400" dirty="0" smtClean="0">
                <a:solidFill>
                  <a:schemeClr val="bg1"/>
                </a:solidFill>
              </a:rPr>
              <a:t>C++ </a:t>
            </a:r>
            <a:r>
              <a:rPr lang="ko-KR" altLang="en-US" sz="2400" dirty="0" smtClean="0">
                <a:solidFill>
                  <a:schemeClr val="bg1"/>
                </a:solidFill>
              </a:rPr>
              <a:t>표준 인가요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7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7296869" cy="37548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표준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atomic types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#include&lt;atomic&gt;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표준에서는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오로지 이 타입들의 연산만이 원자적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아니면 </a:t>
            </a:r>
            <a:r>
              <a:rPr lang="en-US" altLang="ko-KR" sz="2000" dirty="0" smtClean="0">
                <a:solidFill>
                  <a:schemeClr val="bg1"/>
                </a:solidFill>
              </a:rPr>
              <a:t>lock</a:t>
            </a:r>
            <a:r>
              <a:rPr lang="ko-KR" altLang="en-US" sz="2000" dirty="0" smtClean="0">
                <a:solidFill>
                  <a:schemeClr val="bg1"/>
                </a:solidFill>
              </a:rPr>
              <a:t>을 사용해서 </a:t>
            </a:r>
            <a:r>
              <a:rPr lang="en-US" altLang="ko-KR" sz="2000" dirty="0" smtClean="0">
                <a:solidFill>
                  <a:schemeClr val="bg1"/>
                </a:solidFill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</a:rPr>
              <a:t>원자적으로 보이게</a:t>
            </a:r>
            <a:r>
              <a:rPr lang="en-US" altLang="ko-KR" sz="2000" dirty="0" smtClean="0">
                <a:solidFill>
                  <a:schemeClr val="bg1"/>
                </a:solidFill>
              </a:rPr>
              <a:t>“ </a:t>
            </a:r>
            <a:r>
              <a:rPr lang="ko-KR" altLang="en-US" sz="2000" dirty="0" smtClean="0">
                <a:solidFill>
                  <a:schemeClr val="bg1"/>
                </a:solidFill>
              </a:rPr>
              <a:t>해야 함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is_lock_free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()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멤버함수를 가짐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7313"/>
          <a:stretch/>
        </p:blipFill>
        <p:spPr>
          <a:xfrm>
            <a:off x="3448354" y="1742265"/>
            <a:ext cx="4411594" cy="4640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479992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Lock Free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뭔가요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6550" y="4474723"/>
            <a:ext cx="22650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락으로부터</a:t>
            </a:r>
            <a:r>
              <a:rPr lang="ko-KR" altLang="en-US" dirty="0" smtClean="0">
                <a:solidFill>
                  <a:schemeClr val="bg1"/>
                </a:solidFill>
              </a:rPr>
              <a:t> 자유롭나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8890254" cy="4555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Lock </a:t>
            </a:r>
            <a:r>
              <a:rPr lang="en-US" altLang="ko-KR" sz="2800" b="1" dirty="0">
                <a:solidFill>
                  <a:schemeClr val="bg1"/>
                </a:solidFill>
              </a:rPr>
              <a:t>Free(</a:t>
            </a:r>
            <a:r>
              <a:rPr lang="ko-KR" altLang="en-US" sz="2800" b="1" dirty="0" err="1">
                <a:solidFill>
                  <a:schemeClr val="bg1"/>
                </a:solidFill>
              </a:rPr>
              <a:t>무잠금</a:t>
            </a:r>
            <a:r>
              <a:rPr lang="en-US" altLang="ko-KR" sz="2800" b="1" dirty="0">
                <a:solidFill>
                  <a:schemeClr val="bg1"/>
                </a:solidFill>
              </a:rPr>
              <a:t>)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Lock </a:t>
            </a:r>
            <a:r>
              <a:rPr lang="ko-KR" altLang="en-US" sz="2400" dirty="0">
                <a:solidFill>
                  <a:schemeClr val="bg1"/>
                </a:solidFill>
              </a:rPr>
              <a:t>없이 연산을 즉시 완료할 수 있으면 </a:t>
            </a:r>
            <a:r>
              <a:rPr lang="en-US" altLang="ko-KR" sz="2400" dirty="0">
                <a:solidFill>
                  <a:schemeClr val="bg1"/>
                </a:solidFill>
              </a:rPr>
              <a:t>Lock Free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뮤텍스나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Critical Section </a:t>
            </a:r>
            <a:r>
              <a:rPr lang="ko-KR" altLang="en-US" sz="2400" dirty="0" smtClean="0">
                <a:solidFill>
                  <a:schemeClr val="bg1"/>
                </a:solidFill>
              </a:rPr>
              <a:t>같은 </a:t>
            </a:r>
            <a:r>
              <a:rPr lang="en-US" altLang="ko-KR" sz="2400" dirty="0" smtClean="0">
                <a:solidFill>
                  <a:schemeClr val="bg1"/>
                </a:solidFill>
              </a:rPr>
              <a:t>“Lock” </a:t>
            </a:r>
            <a:r>
              <a:rPr lang="ko-KR" altLang="en-US" sz="2400" dirty="0" smtClean="0">
                <a:solidFill>
                  <a:schemeClr val="bg1"/>
                </a:solidFill>
              </a:rPr>
              <a:t>은 획득하지 못했을 시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err="1" smtClean="0">
                <a:solidFill>
                  <a:schemeClr val="bg1"/>
                </a:solidFill>
              </a:rPr>
              <a:t>스레드의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Sleep</a:t>
            </a:r>
            <a:r>
              <a:rPr lang="ko-KR" altLang="en-US" sz="2400" dirty="0" smtClean="0">
                <a:solidFill>
                  <a:schemeClr val="bg1"/>
                </a:solidFill>
              </a:rPr>
              <a:t>을 유발 </a:t>
            </a:r>
            <a:r>
              <a:rPr lang="en-US" altLang="ko-KR" sz="2400" dirty="0" smtClean="0">
                <a:solidFill>
                  <a:schemeClr val="bg1"/>
                </a:solidFill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성능에 치명적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Lock </a:t>
            </a:r>
            <a:r>
              <a:rPr lang="ko-KR" altLang="en-US" sz="2400" dirty="0" smtClean="0">
                <a:solidFill>
                  <a:schemeClr val="bg1"/>
                </a:solidFill>
              </a:rPr>
              <a:t>은 적을 수록 좋다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대표 함수 </a:t>
            </a:r>
            <a:r>
              <a:rPr lang="en-US" altLang="ko-KR" sz="2400" dirty="0" smtClean="0">
                <a:solidFill>
                  <a:schemeClr val="bg1"/>
                </a:solidFill>
              </a:rPr>
              <a:t>– 	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InterlockedAdd</a:t>
            </a:r>
            <a:r>
              <a:rPr lang="en-US" altLang="ko-KR" sz="2400" dirty="0" smtClean="0">
                <a:solidFill>
                  <a:schemeClr val="bg1"/>
                </a:solidFill>
              </a:rPr>
              <a:t>(),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InterlockedExchange</a:t>
            </a:r>
            <a:r>
              <a:rPr lang="en-US" altLang="ko-KR" sz="2400" dirty="0" smtClean="0">
                <a:solidFill>
                  <a:schemeClr val="bg1"/>
                </a:solidFill>
              </a:rPr>
              <a:t>(),</a:t>
            </a:r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b="1" dirty="0" smtClean="0"/>
              <a:t>		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InterlockedCompareExchange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81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4" y="1686722"/>
            <a:ext cx="7733004" cy="1107996"/>
          </a:xfrm>
        </p:spPr>
        <p:txBody>
          <a:bodyPr/>
          <a:lstStyle/>
          <a:p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b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메모리 모델 기초</a:t>
            </a: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77013"/>
            <a:ext cx="1016000" cy="280987"/>
          </a:xfrm>
          <a:prstGeom prst="rect">
            <a:avLst/>
          </a:prstGeo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8943536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Lock Free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구현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하드웨어 지원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명령어 존재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</a:rPr>
              <a:t>실패할 일 없음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소프트웨어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명령어로는 지원할 수 없는 복잡한 알고리즘의 경우 직접 구현 필요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Compare And Swap(CAS) </a:t>
            </a:r>
            <a:r>
              <a:rPr lang="ko-KR" altLang="en-US" sz="2000" dirty="0" smtClean="0">
                <a:solidFill>
                  <a:schemeClr val="bg1"/>
                </a:solidFill>
              </a:rPr>
              <a:t>로 구현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/>
                </a:solidFill>
              </a:rPr>
              <a:t>PASS. </a:t>
            </a:r>
            <a:r>
              <a:rPr lang="ko-KR" altLang="en-US" sz="1600" dirty="0" smtClean="0">
                <a:solidFill>
                  <a:schemeClr val="bg1"/>
                </a:solidFill>
              </a:rPr>
              <a:t>다음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챕터</a:t>
            </a:r>
            <a:r>
              <a:rPr lang="ko-KR" altLang="en-US" sz="1600" dirty="0" smtClean="0">
                <a:solidFill>
                  <a:schemeClr val="bg1"/>
                </a:solidFill>
              </a:rPr>
              <a:t> 분들께 양도합니다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15" y="3172129"/>
            <a:ext cx="4780940" cy="11566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67" y="5690682"/>
            <a:ext cx="826644" cy="9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3" y="2396550"/>
            <a:ext cx="2670744" cy="914400"/>
          </a:xfrm>
        </p:spPr>
        <p:txBody>
          <a:bodyPr/>
          <a:lstStyle/>
          <a:p>
            <a:r>
              <a:rPr lang="en-US" altLang="ko-KR" dirty="0" err="1"/>
              <a:t>is_lock_free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3" y="3310950"/>
            <a:ext cx="2670744" cy="1527048"/>
          </a:xfrm>
        </p:spPr>
        <p:txBody>
          <a:bodyPr/>
          <a:lstStyle/>
          <a:p>
            <a:r>
              <a:rPr lang="ko-KR" altLang="en-US" dirty="0" smtClean="0"/>
              <a:t>해당 객체가 </a:t>
            </a:r>
            <a:endParaRPr lang="en-US" altLang="ko-KR" dirty="0"/>
          </a:p>
          <a:p>
            <a:r>
              <a:rPr lang="en-US" altLang="ko-KR" dirty="0" smtClean="0"/>
              <a:t>lock-free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return true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아니면 </a:t>
            </a:r>
            <a:r>
              <a:rPr lang="en-US" altLang="ko-KR" dirty="0" smtClean="0"/>
              <a:t>return false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673" y="1596331"/>
            <a:ext cx="4384085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atomic&lt;T&gt;::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is_lock_free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3" y="2279821"/>
            <a:ext cx="5637180" cy="25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673" y="1596331"/>
            <a:ext cx="312585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이게 무슨 원리래요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78" y="2165936"/>
            <a:ext cx="2483332" cy="41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474372"/>
            <a:ext cx="5150282" cy="3722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73" y="1596331"/>
            <a:ext cx="3029547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is_lock_free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()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구현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5" y="2474372"/>
            <a:ext cx="4068595" cy="3436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70155" y="3904558"/>
            <a:ext cx="3839128" cy="18774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VS2013, 2015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에서는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800" b="1" dirty="0" smtClean="0">
                <a:solidFill>
                  <a:schemeClr val="bg1"/>
                </a:solidFill>
              </a:rPr>
              <a:t>8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바이트 이하</a:t>
            </a:r>
            <a:r>
              <a:rPr lang="ko-KR" altLang="en-US" sz="2800" dirty="0" smtClean="0">
                <a:solidFill>
                  <a:schemeClr val="bg1"/>
                </a:solidFill>
              </a:rPr>
              <a:t>의 객체면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6600" b="1" dirty="0" smtClean="0">
                <a:solidFill>
                  <a:schemeClr val="bg1"/>
                </a:solidFill>
              </a:rPr>
              <a:t>Lock-Free</a:t>
            </a:r>
            <a:endParaRPr lang="ko-KR" altLang="en-US" sz="6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289794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8byte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초과 시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373751"/>
            <a:ext cx="4897451" cy="3229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206" y="5172246"/>
            <a:ext cx="10772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짤없음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673" y="1596331"/>
            <a:ext cx="34799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Lock Free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아니면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56" y="2588773"/>
            <a:ext cx="5905500" cy="3314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7013" y="5219049"/>
            <a:ext cx="4014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Lock Free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가 아니면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락을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 거나요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29191" y="48497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네</a:t>
            </a:r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사실입니다</a:t>
            </a:r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en-US" altLang="ko-KR" dirty="0">
              <a:ln>
                <a:solidFill>
                  <a:schemeClr val="bg1"/>
                </a:solidFill>
              </a:ln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05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5349028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8byte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초과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Type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atomic&lt;Type&gt;::store()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내부구현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69732" y="2742358"/>
            <a:ext cx="8584824" cy="2714860"/>
            <a:chOff x="871673" y="2401892"/>
            <a:chExt cx="6308542" cy="19950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673" y="2401892"/>
              <a:ext cx="6308542" cy="199500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>
              <a:off x="1264596" y="3492230"/>
              <a:ext cx="2247089" cy="223736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274324" y="3935729"/>
              <a:ext cx="2402732" cy="202496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197094" cy="37548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8byte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초과 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Lock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음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스핀락이군요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482275"/>
            <a:ext cx="7477970" cy="17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358996" cy="4862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8byte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초과 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Lock?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음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스핀락이군요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잉</a:t>
            </a:r>
            <a:r>
              <a:rPr lang="en-US" altLang="ko-KR" sz="2400" dirty="0" smtClean="0">
                <a:solidFill>
                  <a:schemeClr val="bg1"/>
                </a:solidFill>
              </a:rPr>
              <a:t>???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482275"/>
            <a:ext cx="7477970" cy="17978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67" y="3991775"/>
            <a:ext cx="7399667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10541988" cy="4062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8byte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초과 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Lock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당황스럽긴 하지만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정상적인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memcpy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ko-KR" altLang="en-US" sz="2400" dirty="0" smtClean="0">
                <a:solidFill>
                  <a:schemeClr val="bg1"/>
                </a:solidFill>
              </a:rPr>
              <a:t>쯤이야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오래 걸려봤자 얼마나 걸린다고</a:t>
            </a:r>
            <a:r>
              <a:rPr lang="en-US" altLang="ko-KR" sz="2400" dirty="0" smtClean="0">
                <a:solidFill>
                  <a:schemeClr val="bg1"/>
                </a:solidFill>
              </a:rPr>
              <a:t>..”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언젠가는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락을</a:t>
            </a:r>
            <a:r>
              <a:rPr lang="ko-KR" altLang="en-US" sz="2400" dirty="0" smtClean="0">
                <a:solidFill>
                  <a:schemeClr val="bg1"/>
                </a:solidFill>
              </a:rPr>
              <a:t> 가져오는데 성공한다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atomic&lt;T&gt;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지원하는 연산 중 복잡한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로직이</a:t>
            </a:r>
            <a:r>
              <a:rPr lang="ko-KR" altLang="en-US" sz="2400" dirty="0" smtClean="0">
                <a:solidFill>
                  <a:schemeClr val="bg1"/>
                </a:solidFill>
              </a:rPr>
              <a:t> 없기 때문에 가능한 구현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ex : 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“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컨테이너에서 유저를 찾아서 현재 체력이 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0 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이하면 마을로 귀환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“ </a:t>
            </a:r>
            <a:r>
              <a:rPr lang="en-US" altLang="ko-KR" sz="2000" i="1" dirty="0">
                <a:solidFill>
                  <a:schemeClr val="bg1"/>
                </a:solidFill>
              </a:rPr>
              <a:t/>
            </a:r>
            <a:br>
              <a:rPr lang="en-US" altLang="ko-KR" sz="2000" i="1" dirty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이런 거 못함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727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313"/>
          <a:stretch/>
        </p:blipFill>
        <p:spPr>
          <a:xfrm>
            <a:off x="3448354" y="1742265"/>
            <a:ext cx="4411594" cy="4640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39706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객체지향을 처음 배울 때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8076" y="5405191"/>
            <a:ext cx="53681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Q. </a:t>
            </a:r>
            <a:r>
              <a:rPr lang="ko-KR" altLang="en-US" sz="2800" dirty="0" smtClean="0">
                <a:solidFill>
                  <a:schemeClr val="bg1"/>
                </a:solidFill>
              </a:rPr>
              <a:t>객체란 무엇인지 쓰시오</a:t>
            </a:r>
            <a:r>
              <a:rPr lang="en-US" altLang="ko-KR" sz="2800" dirty="0" smtClean="0">
                <a:solidFill>
                  <a:schemeClr val="bg1"/>
                </a:solidFill>
              </a:rPr>
              <a:t>. (1</a:t>
            </a:r>
            <a:r>
              <a:rPr lang="ko-KR" altLang="en-US" sz="2800" dirty="0" smtClean="0">
                <a:solidFill>
                  <a:schemeClr val="bg1"/>
                </a:solidFill>
              </a:rPr>
              <a:t>점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5236049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다시 본론으로 돌아갑니다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atomic&lt;T&gt;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클래스를 보고 있었죠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917582"/>
            <a:ext cx="4395692" cy="45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6245299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반드시 </a:t>
            </a:r>
            <a:r>
              <a:rPr lang="en-US" altLang="ko-KR" sz="2000" dirty="0" smtClean="0">
                <a:solidFill>
                  <a:schemeClr val="bg1"/>
                </a:solidFill>
              </a:rPr>
              <a:t>lock-free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test_and_set</a:t>
            </a:r>
            <a:r>
              <a:rPr lang="en-US" altLang="ko-KR" sz="2000" dirty="0" smtClean="0">
                <a:solidFill>
                  <a:schemeClr val="bg1"/>
                </a:solidFill>
              </a:rPr>
              <a:t>() or clear() </a:t>
            </a:r>
            <a:r>
              <a:rPr lang="ko-KR" altLang="en-US" sz="2000" dirty="0" smtClean="0">
                <a:solidFill>
                  <a:schemeClr val="bg1"/>
                </a:solidFill>
              </a:rPr>
              <a:t>만 가능한 </a:t>
            </a:r>
            <a:r>
              <a:rPr lang="en-US" altLang="ko-KR" sz="2000" dirty="0" smtClean="0">
                <a:solidFill>
                  <a:schemeClr val="bg1"/>
                </a:solidFill>
              </a:rPr>
              <a:t>BOOL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::atomic&lt;T&gt;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T</a:t>
            </a:r>
            <a:r>
              <a:rPr lang="ko-KR" altLang="en-US" sz="2000" b="1" dirty="0">
                <a:solidFill>
                  <a:schemeClr val="bg1"/>
                </a:solidFill>
              </a:rPr>
              <a:t> 타입에 따라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다른 연산자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lock-free</a:t>
            </a:r>
            <a:r>
              <a:rPr lang="ko-KR" altLang="en-US" sz="2000" dirty="0" smtClean="0">
                <a:solidFill>
                  <a:schemeClr val="bg1"/>
                </a:solidFill>
              </a:rPr>
              <a:t>가 아닐 수도 있음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아무 클래스나 </a:t>
            </a:r>
            <a:r>
              <a:rPr lang="en-US" altLang="ko-KR" sz="2000" dirty="0" smtClean="0">
                <a:solidFill>
                  <a:schemeClr val="bg1"/>
                </a:solidFill>
              </a:rPr>
              <a:t>T</a:t>
            </a:r>
            <a:r>
              <a:rPr lang="ko-KR" altLang="en-US" sz="2000" dirty="0" smtClean="0">
                <a:solidFill>
                  <a:schemeClr val="bg1"/>
                </a:solidFill>
              </a:rPr>
              <a:t>에 넣을 수는 없음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</a:rPr>
              <a:t>제약이 존재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42" y="3652816"/>
            <a:ext cx="735382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90252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90252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3" y="2477938"/>
            <a:ext cx="3241122" cy="914400"/>
          </a:xfrm>
        </p:spPr>
        <p:txBody>
          <a:bodyPr/>
          <a:lstStyle/>
          <a:p>
            <a:r>
              <a:rPr lang="en-US" altLang="ko-KR" dirty="0" err="1" smtClean="0"/>
              <a:t>std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atomic_flag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3" y="3392338"/>
            <a:ext cx="3241122" cy="893578"/>
          </a:xfrm>
        </p:spPr>
        <p:txBody>
          <a:bodyPr/>
          <a:lstStyle/>
          <a:p>
            <a:r>
              <a:rPr lang="en-US" altLang="ko-KR" dirty="0" smtClean="0"/>
              <a:t>void </a:t>
            </a:r>
            <a:r>
              <a:rPr lang="en-US" altLang="ko-KR" b="1" dirty="0" smtClean="0"/>
              <a:t>clear </a:t>
            </a:r>
            <a:r>
              <a:rPr lang="en-US" altLang="ko-KR" dirty="0" smtClean="0"/>
              <a:t>(order = </a:t>
            </a:r>
            <a:r>
              <a:rPr lang="en-US" altLang="ko-KR" dirty="0" err="1" smtClean="0"/>
              <a:t>seq_cst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err="1" smtClean="0"/>
              <a:t>test_and_set</a:t>
            </a:r>
            <a:r>
              <a:rPr lang="en-US" altLang="ko-KR" dirty="0" smtClean="0"/>
              <a:t> (order = </a:t>
            </a:r>
            <a:r>
              <a:rPr lang="en-US" altLang="ko-KR" dirty="0" err="1" smtClean="0"/>
              <a:t>seq_cst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67849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2477938"/>
            <a:ext cx="6825138" cy="43704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반드시 초기화 필요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ATOMIC_FLAG_INIT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memory order </a:t>
            </a:r>
            <a:r>
              <a:rPr lang="ko-KR" altLang="en-US" sz="2400" dirty="0" smtClean="0">
                <a:solidFill>
                  <a:schemeClr val="bg1"/>
                </a:solidFill>
              </a:rPr>
              <a:t>지정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clear(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000" dirty="0" smtClean="0">
                <a:solidFill>
                  <a:schemeClr val="bg1"/>
                </a:solidFill>
              </a:rPr>
              <a:t>::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memory_order_release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이 변수를 초기화할 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release </a:t>
            </a:r>
            <a:r>
              <a:rPr lang="ko-KR" altLang="en-US" sz="2000" dirty="0">
                <a:solidFill>
                  <a:schemeClr val="bg1"/>
                </a:solidFill>
              </a:rPr>
              <a:t>의미론을 사용하라</a:t>
            </a:r>
            <a:r>
              <a:rPr lang="en-US" altLang="ko-KR" sz="2000" dirty="0" smtClean="0">
                <a:solidFill>
                  <a:schemeClr val="bg1"/>
                </a:solidFill>
              </a:rPr>
              <a:t>”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디폴트는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memory_order_seq_cst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가장 강력한 의미론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</a:rPr>
              <a:t>선형화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조금 있다 자세히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000" dirty="0" err="1" smtClean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70" y="2536306"/>
            <a:ext cx="3238500" cy="30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040" y="3193188"/>
            <a:ext cx="3320072" cy="2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8268289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bool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test_and_set</a:t>
            </a:r>
            <a:r>
              <a:rPr lang="en-US" altLang="ko-KR" sz="2400" dirty="0" smtClean="0">
                <a:solidFill>
                  <a:schemeClr val="bg1"/>
                </a:solidFill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변수가 현재 </a:t>
            </a:r>
            <a:r>
              <a:rPr lang="en-US" altLang="ko-KR" sz="2000" dirty="0" smtClean="0">
                <a:solidFill>
                  <a:schemeClr val="bg1"/>
                </a:solidFill>
              </a:rPr>
              <a:t>true </a:t>
            </a:r>
            <a:r>
              <a:rPr lang="ko-KR" altLang="en-US" sz="2000" dirty="0" smtClean="0">
                <a:solidFill>
                  <a:schemeClr val="bg1"/>
                </a:solidFill>
              </a:rPr>
              <a:t>이면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그냥 </a:t>
            </a:r>
            <a:r>
              <a:rPr lang="en-US" altLang="ko-KR" sz="2000" dirty="0" smtClean="0">
                <a:solidFill>
                  <a:schemeClr val="bg1"/>
                </a:solidFill>
              </a:rPr>
              <a:t>true</a:t>
            </a:r>
            <a:r>
              <a:rPr lang="ko-KR" altLang="en-US" sz="2000" dirty="0" smtClean="0">
                <a:solidFill>
                  <a:schemeClr val="bg1"/>
                </a:solidFill>
              </a:rPr>
              <a:t>를 리턴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변수가 현재 </a:t>
            </a:r>
            <a:r>
              <a:rPr lang="en-US" altLang="ko-KR" sz="2000" dirty="0" smtClean="0">
                <a:solidFill>
                  <a:schemeClr val="bg1"/>
                </a:solidFill>
              </a:rPr>
              <a:t>false </a:t>
            </a:r>
            <a:r>
              <a:rPr lang="ko-KR" altLang="en-US" sz="2000" dirty="0" smtClean="0">
                <a:solidFill>
                  <a:schemeClr val="bg1"/>
                </a:solidFill>
              </a:rPr>
              <a:t>이면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값을 </a:t>
            </a:r>
            <a:r>
              <a:rPr lang="en-US" altLang="ko-KR" sz="2000" dirty="0" smtClean="0">
                <a:solidFill>
                  <a:schemeClr val="bg1"/>
                </a:solidFill>
              </a:rPr>
              <a:t>true</a:t>
            </a:r>
            <a:r>
              <a:rPr lang="ko-KR" altLang="en-US" sz="2000" dirty="0" smtClean="0">
                <a:solidFill>
                  <a:schemeClr val="bg1"/>
                </a:solidFill>
              </a:rPr>
              <a:t>로 바꾸고 이전 값인 </a:t>
            </a:r>
            <a:r>
              <a:rPr lang="en-US" altLang="ko-KR" sz="2000" dirty="0" smtClean="0">
                <a:solidFill>
                  <a:schemeClr val="bg1"/>
                </a:solidFill>
              </a:rPr>
              <a:t>false </a:t>
            </a:r>
            <a:r>
              <a:rPr lang="ko-KR" altLang="en-US" sz="2000" dirty="0" smtClean="0">
                <a:solidFill>
                  <a:schemeClr val="bg1"/>
                </a:solidFill>
              </a:rPr>
              <a:t>리턴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용례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Spin Lock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51" y="4436123"/>
            <a:ext cx="2851537" cy="8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7653827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방금 보았던 </a:t>
            </a:r>
            <a:r>
              <a:rPr lang="en-US" altLang="ko-KR" sz="1600" dirty="0" smtClean="0">
                <a:solidFill>
                  <a:schemeClr val="bg1"/>
                </a:solidFill>
              </a:rPr>
              <a:t>8byte </a:t>
            </a:r>
            <a:r>
              <a:rPr lang="ko-KR" altLang="en-US" sz="1600" dirty="0" smtClean="0">
                <a:solidFill>
                  <a:schemeClr val="bg1"/>
                </a:solidFill>
              </a:rPr>
              <a:t>초과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타입의 내부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스핀락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965" y="3583726"/>
            <a:ext cx="2558375" cy="7502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056" y="2837413"/>
            <a:ext cx="5212099" cy="16482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1595336" y="3704015"/>
            <a:ext cx="2247089" cy="2237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595336" y="4073907"/>
            <a:ext cx="2402732" cy="20249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3842425" y="3815883"/>
            <a:ext cx="3851274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998068" y="4175155"/>
            <a:ext cx="3702254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794275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atomic_flag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를 이용한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spinlock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mutex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396550"/>
            <a:ext cx="4143375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1673" y="5724525"/>
            <a:ext cx="91082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바쁜 대기</a:t>
            </a:r>
            <a:r>
              <a:rPr lang="ko-KR" altLang="en-US" sz="2400" dirty="0">
                <a:solidFill>
                  <a:schemeClr val="bg1"/>
                </a:solidFill>
              </a:rPr>
              <a:t>라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좋은 선택은 아니지만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상호 배제를 보장하긴 합니다</a:t>
            </a:r>
            <a:r>
              <a:rPr lang="en-US" altLang="ko-KR" sz="2400" dirty="0" smtClean="0">
                <a:solidFill>
                  <a:schemeClr val="bg1"/>
                </a:solidFill>
              </a:rPr>
              <a:t>”</a:t>
            </a:r>
            <a:endParaRPr lang="ko-KR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86" y="2396550"/>
            <a:ext cx="4414750" cy="13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6737422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atomic_flag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한계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getter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없다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값을 수정하지 않고서는 현재 값을 알아낼 수 없다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getter </a:t>
            </a:r>
            <a:r>
              <a:rPr lang="ko-KR" altLang="en-US" sz="2400" dirty="0" smtClean="0">
                <a:solidFill>
                  <a:schemeClr val="bg1"/>
                </a:solidFill>
              </a:rPr>
              <a:t>가 필요하다면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305410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8805167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C++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모든 데이터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 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객체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”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strike="sngStrike" dirty="0" smtClean="0">
                <a:solidFill>
                  <a:schemeClr val="bg1"/>
                </a:solidFill>
              </a:rPr>
              <a:t>모든 것은 객체이다</a:t>
            </a:r>
            <a:r>
              <a:rPr lang="en-US" altLang="ko-KR" sz="2800" dirty="0" smtClean="0">
                <a:solidFill>
                  <a:schemeClr val="bg1"/>
                </a:solidFill>
              </a:rPr>
              <a:t>.” - by Ruby or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SmallTalk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</a:rPr>
              <a:t>객체란 메모리 공간의 한 영역이다</a:t>
            </a:r>
            <a:r>
              <a:rPr lang="en-US" altLang="ko-KR" sz="2800" dirty="0" smtClean="0">
                <a:solidFill>
                  <a:schemeClr val="bg1"/>
                </a:solidFill>
              </a:rPr>
              <a:t>.” - by C++ </a:t>
            </a:r>
            <a:r>
              <a:rPr lang="ko-KR" altLang="en-US" sz="2800" dirty="0" smtClean="0">
                <a:solidFill>
                  <a:schemeClr val="bg1"/>
                </a:solidFill>
              </a:rPr>
              <a:t>표준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객체란 단지 만들어진 데이터 블록의 상태를 의미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2" y="2477938"/>
            <a:ext cx="3885153" cy="914400"/>
          </a:xfrm>
        </p:spPr>
        <p:txBody>
          <a:bodyPr/>
          <a:lstStyle/>
          <a:p>
            <a:r>
              <a:rPr lang="en-US" altLang="ko-KR" dirty="0" err="1" smtClean="0"/>
              <a:t>std</a:t>
            </a:r>
            <a:r>
              <a:rPr lang="en-US" altLang="ko-KR" dirty="0" smtClean="0"/>
              <a:t>::atomic&lt;bool&gt;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2" y="3392336"/>
            <a:ext cx="3885154" cy="2872277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(bool value);</a:t>
            </a:r>
          </a:p>
          <a:p>
            <a:r>
              <a:rPr lang="en-US" altLang="ko-KR" dirty="0" smtClean="0"/>
              <a:t>bool </a:t>
            </a:r>
            <a:r>
              <a:rPr lang="en-US" altLang="ko-KR" dirty="0" err="1" smtClean="0"/>
              <a:t>is_lock_free</a:t>
            </a:r>
            <a:r>
              <a:rPr lang="en-US" altLang="ko-KR" dirty="0" smtClean="0"/>
              <a:t>( );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smtClean="0"/>
              <a:t>operator =</a:t>
            </a:r>
            <a:r>
              <a:rPr lang="en-US" altLang="ko-KR" dirty="0" smtClean="0"/>
              <a:t> (bool value);</a:t>
            </a:r>
          </a:p>
          <a:p>
            <a:r>
              <a:rPr lang="en-US" altLang="ko-KR" dirty="0" smtClean="0"/>
              <a:t>operator </a:t>
            </a:r>
            <a:r>
              <a:rPr lang="en-US" altLang="ko-KR" b="1" dirty="0" smtClean="0"/>
              <a:t>bool</a:t>
            </a:r>
            <a:r>
              <a:rPr lang="en-US" altLang="ko-KR" dirty="0" smtClean="0"/>
              <a:t>( );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smtClean="0"/>
              <a:t>load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void </a:t>
            </a:r>
            <a:r>
              <a:rPr lang="en-US" altLang="ko-KR" b="1" dirty="0" smtClean="0"/>
              <a:t>store</a:t>
            </a:r>
            <a:r>
              <a:rPr lang="en-US" altLang="ko-KR" dirty="0" smtClean="0"/>
              <a:t>(bool value)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smtClean="0"/>
              <a:t>exchange</a:t>
            </a:r>
            <a:r>
              <a:rPr lang="en-US" altLang="ko-KR" dirty="0" smtClean="0"/>
              <a:t>(bool value);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err="1" smtClean="0"/>
              <a:t>compare_exchange_strong</a:t>
            </a:r>
            <a:r>
              <a:rPr lang="en-US" altLang="ko-KR" dirty="0" smtClean="0"/>
              <a:t>(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bool&amp; expected, bool desired )</a:t>
            </a:r>
          </a:p>
          <a:p>
            <a:r>
              <a:rPr lang="en-US" altLang="ko-KR" dirty="0" smtClean="0"/>
              <a:t>bool </a:t>
            </a:r>
            <a:r>
              <a:rPr lang="en-US" altLang="ko-KR" b="1" dirty="0" err="1" smtClean="0"/>
              <a:t>compare_exchange_weak</a:t>
            </a:r>
            <a:r>
              <a:rPr lang="en-US" altLang="ko-KR" dirty="0"/>
              <a:t> </a:t>
            </a:r>
            <a:r>
              <a:rPr lang="en-US" altLang="ko-KR" dirty="0" smtClean="0"/>
              <a:t>(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bool</a:t>
            </a:r>
            <a:r>
              <a:rPr lang="en-US" altLang="ko-KR" dirty="0"/>
              <a:t>&amp; expected, bool </a:t>
            </a:r>
            <a:r>
              <a:rPr lang="en-US" altLang="ko-KR" dirty="0" smtClean="0"/>
              <a:t>desired 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57788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::atomic&lt;bool&gt;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016" y="2477938"/>
            <a:ext cx="5988819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복사생성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복사배정 불가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하지만 일반 </a:t>
            </a:r>
            <a:r>
              <a:rPr lang="en-US" altLang="ko-KR" sz="2000" dirty="0" smtClean="0">
                <a:solidFill>
                  <a:schemeClr val="bg1"/>
                </a:solidFill>
              </a:rPr>
              <a:t>bool </a:t>
            </a:r>
            <a:r>
              <a:rPr lang="ko-KR" altLang="en-US" sz="2000" dirty="0" smtClean="0">
                <a:solidFill>
                  <a:schemeClr val="bg1"/>
                </a:solidFill>
              </a:rPr>
              <a:t>로부터 초기화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operator = ( ) </a:t>
            </a:r>
            <a:r>
              <a:rPr lang="ko-KR" altLang="en-US" sz="2400" dirty="0">
                <a:solidFill>
                  <a:schemeClr val="bg1"/>
                </a:solidFill>
              </a:rPr>
              <a:t>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값</a:t>
            </a:r>
            <a:r>
              <a:rPr lang="ko-KR" altLang="en-US" sz="2400" dirty="0" smtClean="0">
                <a:solidFill>
                  <a:schemeClr val="bg1"/>
                </a:solidFill>
              </a:rPr>
              <a:t>을 리턴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보통은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레퍼런스를</a:t>
            </a:r>
            <a:r>
              <a:rPr lang="ko-KR" altLang="en-US" sz="2000" dirty="0" smtClean="0">
                <a:solidFill>
                  <a:schemeClr val="bg1"/>
                </a:solidFill>
              </a:rPr>
              <a:t> 리턴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수정하지 않고 읽기</a:t>
            </a:r>
            <a:r>
              <a:rPr lang="en-US" altLang="ko-KR" sz="2400" dirty="0" smtClean="0">
                <a:solidFill>
                  <a:schemeClr val="bg1"/>
                </a:solidFill>
              </a:rPr>
              <a:t>(load)</a:t>
            </a:r>
            <a:r>
              <a:rPr lang="ko-KR" altLang="en-US" sz="2400" dirty="0" smtClean="0">
                <a:solidFill>
                  <a:schemeClr val="bg1"/>
                </a:solidFill>
              </a:rPr>
              <a:t> 가능</a:t>
            </a:r>
            <a:endParaRPr lang="en-US" altLang="ko-KR" sz="2000" dirty="0" err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이로써 일반 변수와 동일한 인터페이스 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세 종류의 </a:t>
            </a:r>
            <a:r>
              <a:rPr lang="en-US" altLang="ko-KR" sz="2400" dirty="0" smtClean="0">
                <a:solidFill>
                  <a:schemeClr val="bg1"/>
                </a:solidFill>
              </a:rPr>
              <a:t>read-modify-write </a:t>
            </a:r>
            <a:r>
              <a:rPr lang="ko-KR" altLang="en-US" sz="2400" dirty="0" smtClean="0">
                <a:solidFill>
                  <a:schemeClr val="bg1"/>
                </a:solidFill>
              </a:rPr>
              <a:t>연산 제공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6333785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</a:t>
            </a:r>
            <a:r>
              <a:rPr lang="en-US" altLang="ko-KR" sz="2800" b="1" dirty="0">
                <a:solidFill>
                  <a:schemeClr val="bg1"/>
                </a:solidFill>
              </a:rPr>
              <a:t>T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&gt;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read-modify-write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673" y="2396550"/>
            <a:ext cx="8824211" cy="36317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exchange</a:t>
            </a:r>
            <a:r>
              <a:rPr lang="en-US" altLang="ko-KR" sz="2400" dirty="0" smtClean="0">
                <a:solidFill>
                  <a:schemeClr val="bg1"/>
                </a:solidFill>
              </a:rPr>
              <a:t>(T value)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새 값을 쓰고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이전 값을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리턴한다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bool </a:t>
            </a:r>
            <a:r>
              <a:rPr lang="en-US" altLang="ko-KR" sz="2400" b="1" dirty="0" err="1">
                <a:solidFill>
                  <a:schemeClr val="bg1"/>
                </a:solidFill>
              </a:rPr>
              <a:t>compare_exchange_weak</a:t>
            </a:r>
            <a:r>
              <a:rPr lang="en-US" altLang="ko-KR" sz="2400" dirty="0">
                <a:solidFill>
                  <a:schemeClr val="bg1"/>
                </a:solidFill>
              </a:rPr>
              <a:t>(T&amp; expected, T </a:t>
            </a:r>
            <a:r>
              <a:rPr lang="en-US" altLang="ko-KR" sz="2400" dirty="0" smtClean="0">
                <a:solidFill>
                  <a:schemeClr val="bg1"/>
                </a:solidFill>
              </a:rPr>
              <a:t>desired)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*this</a:t>
            </a:r>
            <a:r>
              <a:rPr lang="ko-KR" altLang="en-US" sz="2000" dirty="0">
                <a:solidFill>
                  <a:schemeClr val="bg1"/>
                </a:solidFill>
              </a:rPr>
              <a:t> 가 </a:t>
            </a:r>
            <a:r>
              <a:rPr lang="en-US" altLang="ko-KR" sz="2000" dirty="0" smtClean="0">
                <a:solidFill>
                  <a:schemeClr val="bg1"/>
                </a:solidFill>
              </a:rPr>
              <a:t>expected </a:t>
            </a:r>
            <a:r>
              <a:rPr lang="ko-KR" altLang="en-US" sz="2000" dirty="0" smtClean="0">
                <a:solidFill>
                  <a:schemeClr val="bg1"/>
                </a:solidFill>
              </a:rPr>
              <a:t>와 </a:t>
            </a:r>
            <a:r>
              <a:rPr lang="ko-KR" altLang="en-US" sz="2000" u="sng" dirty="0">
                <a:solidFill>
                  <a:schemeClr val="bg1"/>
                </a:solidFill>
              </a:rPr>
              <a:t>비트 단위 일치</a:t>
            </a:r>
            <a:r>
              <a:rPr lang="ko-KR" altLang="en-US" sz="2000" dirty="0">
                <a:solidFill>
                  <a:schemeClr val="bg1"/>
                </a:solidFill>
              </a:rPr>
              <a:t>하면</a:t>
            </a:r>
            <a:r>
              <a:rPr lang="en-US" altLang="ko-KR" sz="2000" dirty="0">
                <a:solidFill>
                  <a:schemeClr val="bg1"/>
                </a:solidFill>
              </a:rPr>
              <a:t> *this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= desired,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</a:rPr>
              <a:t>return true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일치하지 않으면</a:t>
            </a:r>
            <a:r>
              <a:rPr lang="en-US" altLang="ko-KR" sz="2000" dirty="0">
                <a:solidFill>
                  <a:schemeClr val="bg1"/>
                </a:solidFill>
              </a:rPr>
              <a:t>, expected = *this,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</a:rPr>
              <a:t>return false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(*this</a:t>
            </a:r>
            <a:r>
              <a:rPr lang="ko-KR" altLang="en-US" sz="2000" dirty="0">
                <a:solidFill>
                  <a:schemeClr val="bg1"/>
                </a:solidFill>
              </a:rPr>
              <a:t>는 불변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단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일부 </a:t>
            </a:r>
            <a:r>
              <a:rPr lang="en-US" altLang="ko-KR" sz="2000" dirty="0">
                <a:solidFill>
                  <a:schemeClr val="bg1"/>
                </a:solidFill>
              </a:rPr>
              <a:t>CPU</a:t>
            </a:r>
            <a:r>
              <a:rPr lang="ko-KR" altLang="en-US" sz="2000" dirty="0">
                <a:solidFill>
                  <a:schemeClr val="bg1"/>
                </a:solidFill>
              </a:rPr>
              <a:t>에서는 </a:t>
            </a:r>
            <a:r>
              <a:rPr lang="en-US" altLang="ko-KR" sz="2000" dirty="0">
                <a:solidFill>
                  <a:schemeClr val="bg1"/>
                </a:solidFill>
              </a:rPr>
              <a:t>*this == expected </a:t>
            </a:r>
            <a:r>
              <a:rPr lang="ko-KR" altLang="en-US" sz="2000" dirty="0">
                <a:solidFill>
                  <a:schemeClr val="bg1"/>
                </a:solidFill>
              </a:rPr>
              <a:t>여도 실패할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bool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compare_exchange_strong</a:t>
            </a:r>
            <a:r>
              <a:rPr lang="en-US" altLang="ko-KR" sz="2400" dirty="0" smtClean="0">
                <a:solidFill>
                  <a:schemeClr val="bg1"/>
                </a:solidFill>
              </a:rPr>
              <a:t>(T&amp; expected, T </a:t>
            </a:r>
            <a:r>
              <a:rPr lang="en-US" altLang="ko-KR" sz="2400" dirty="0">
                <a:solidFill>
                  <a:schemeClr val="bg1"/>
                </a:solidFill>
              </a:rPr>
              <a:t>desired)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*this == expected </a:t>
            </a:r>
            <a:r>
              <a:rPr lang="ko-KR" altLang="en-US" sz="2000" dirty="0" smtClean="0">
                <a:solidFill>
                  <a:schemeClr val="bg1"/>
                </a:solidFill>
              </a:rPr>
              <a:t>이면 실패하지 않는다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53005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Weak? Strong?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673" y="2396550"/>
            <a:ext cx="10750187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하드웨어 별 제공하는 동기화 명령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AMD, Intel, Sun </a:t>
            </a:r>
            <a:r>
              <a:rPr lang="ko-KR" altLang="en-US" sz="2400" dirty="0" smtClean="0">
                <a:solidFill>
                  <a:schemeClr val="bg1"/>
                </a:solidFill>
              </a:rPr>
              <a:t>구조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compare-and-swap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compare_exchange_strong</a:t>
            </a:r>
            <a:r>
              <a:rPr lang="en-US" altLang="ko-KR" sz="2000" dirty="0" smtClean="0">
                <a:solidFill>
                  <a:schemeClr val="bg1"/>
                </a:solidFill>
              </a:rPr>
              <a:t>() </a:t>
            </a:r>
            <a:r>
              <a:rPr lang="ko-KR" altLang="en-US" sz="2000" dirty="0" smtClean="0">
                <a:solidFill>
                  <a:schemeClr val="bg1"/>
                </a:solidFill>
              </a:rPr>
              <a:t>기능을 명령어 단위 지원 </a:t>
            </a:r>
            <a:r>
              <a:rPr lang="en-US" altLang="ko-KR" sz="2000" dirty="0" smtClean="0">
                <a:solidFill>
                  <a:schemeClr val="bg1"/>
                </a:solidFill>
              </a:rPr>
              <a:t>(ex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cmpxchg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ABA</a:t>
            </a:r>
            <a:r>
              <a:rPr lang="ko-KR" altLang="en-US" sz="2000" dirty="0" smtClean="0">
                <a:solidFill>
                  <a:schemeClr val="bg1"/>
                </a:solidFill>
              </a:rPr>
              <a:t>문제 발생 가능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Alpha AXP, IBM PowerPC, MIPS, ARM :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load-linked, store-conditional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load </a:t>
            </a:r>
            <a:r>
              <a:rPr lang="ko-KR" altLang="en-US" sz="2000" dirty="0" smtClean="0">
                <a:solidFill>
                  <a:schemeClr val="bg1"/>
                </a:solidFill>
              </a:rPr>
              <a:t>시 변수에 침을 발라놓음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store </a:t>
            </a:r>
            <a:r>
              <a:rPr lang="ko-KR" altLang="en-US" sz="2000" dirty="0" smtClean="0">
                <a:solidFill>
                  <a:schemeClr val="bg1"/>
                </a:solidFill>
              </a:rPr>
              <a:t>전에 다른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스레드가</a:t>
            </a:r>
            <a:r>
              <a:rPr lang="ko-KR" altLang="en-US" sz="2000" dirty="0" smtClean="0">
                <a:solidFill>
                  <a:schemeClr val="bg1"/>
                </a:solidFill>
              </a:rPr>
              <a:t> 해당 변수를 건드리면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en-US" altLang="ko-KR" sz="2000" u="sng" dirty="0" smtClean="0">
                <a:solidFill>
                  <a:schemeClr val="bg1"/>
                </a:solidFill>
              </a:rPr>
              <a:t>store </a:t>
            </a:r>
            <a:r>
              <a:rPr lang="ko-KR" altLang="en-US" sz="2000" u="sng" dirty="0" smtClean="0">
                <a:solidFill>
                  <a:schemeClr val="bg1"/>
                </a:solidFill>
              </a:rPr>
              <a:t>연산이 실패</a:t>
            </a:r>
            <a:endParaRPr lang="en-US" altLang="ko-KR" sz="2000" u="sng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512" y="1596331"/>
            <a:ext cx="1009136" cy="1292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63353" y="3024934"/>
            <a:ext cx="16078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B.8 </a:t>
            </a:r>
            <a:r>
              <a:rPr lang="ko-KR" altLang="en-US" sz="1100" dirty="0" smtClean="0">
                <a:solidFill>
                  <a:schemeClr val="bg1"/>
                </a:solidFill>
              </a:rPr>
              <a:t>하드웨어 동기화 명령</a:t>
            </a:r>
          </a:p>
        </p:txBody>
      </p:sp>
    </p:spTree>
    <p:extLst>
      <p:ext uri="{BB962C8B-B14F-4D97-AF65-F5344CB8AC3E}">
        <p14:creationId xmlns:p14="http://schemas.microsoft.com/office/powerpoint/2010/main" val="205970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53005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Weak? Strong?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673" y="2396550"/>
            <a:ext cx="8172045" cy="347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LL/SC </a:t>
            </a:r>
            <a:r>
              <a:rPr lang="ko-KR" altLang="en-US" sz="2400" dirty="0" smtClean="0">
                <a:solidFill>
                  <a:schemeClr val="bg1"/>
                </a:solidFill>
              </a:rPr>
              <a:t>동기화를 이용하여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compare_exchange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구현하면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SC</a:t>
            </a:r>
            <a:r>
              <a:rPr lang="ko-KR" altLang="en-US" sz="2000" dirty="0" smtClean="0">
                <a:solidFill>
                  <a:schemeClr val="bg1"/>
                </a:solidFill>
              </a:rPr>
              <a:t>가 실패하는 경우 발생 </a:t>
            </a:r>
            <a:r>
              <a:rPr lang="en-US" altLang="ko-KR" sz="2000" dirty="0" smtClean="0">
                <a:solidFill>
                  <a:schemeClr val="bg1"/>
                </a:solidFill>
              </a:rPr>
              <a:t>= </a:t>
            </a:r>
            <a:r>
              <a:rPr lang="ko-KR" altLang="en-US" sz="2000" dirty="0" smtClean="0">
                <a:solidFill>
                  <a:schemeClr val="bg1"/>
                </a:solidFill>
              </a:rPr>
              <a:t>가짜 실패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가짜 실패를 용인 </a:t>
            </a:r>
            <a:r>
              <a:rPr lang="en-US" altLang="ko-KR" sz="2400" dirty="0" smtClean="0">
                <a:solidFill>
                  <a:schemeClr val="bg1"/>
                </a:solidFill>
              </a:rPr>
              <a:t>	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compare_exchange_weak</a:t>
            </a:r>
            <a:r>
              <a:rPr lang="en-US" altLang="ko-KR" sz="2400" dirty="0" smtClean="0">
                <a:solidFill>
                  <a:schemeClr val="bg1"/>
                </a:solidFill>
              </a:rPr>
              <a:t>(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無 가짜 실패 보장 </a:t>
            </a:r>
            <a:r>
              <a:rPr lang="en-US" altLang="ko-KR" sz="2400" dirty="0" smtClean="0">
                <a:solidFill>
                  <a:schemeClr val="bg1"/>
                </a:solidFill>
              </a:rPr>
              <a:t>	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compare_exchange_strong</a:t>
            </a:r>
            <a:r>
              <a:rPr lang="en-US" altLang="ko-KR" sz="2400" dirty="0" smtClean="0">
                <a:solidFill>
                  <a:schemeClr val="bg1"/>
                </a:solidFill>
              </a:rPr>
              <a:t>( ) </a:t>
            </a:r>
          </a:p>
          <a:p>
            <a:pPr lvl="2"/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추가 처리 필요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때문에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compare_exchange_strong</a:t>
            </a:r>
            <a:r>
              <a:rPr lang="en-US" altLang="ko-KR" sz="2400" dirty="0" smtClean="0">
                <a:solidFill>
                  <a:schemeClr val="bg1"/>
                </a:solidFill>
              </a:rPr>
              <a:t>( ) </a:t>
            </a:r>
            <a:r>
              <a:rPr lang="ko-KR" altLang="en-US" sz="2400" dirty="0" smtClean="0">
                <a:solidFill>
                  <a:schemeClr val="bg1"/>
                </a:solidFill>
              </a:rPr>
              <a:t>은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	 </a:t>
            </a:r>
            <a:r>
              <a:rPr lang="en-US" altLang="ko-KR" sz="2400" dirty="0" err="1">
                <a:solidFill>
                  <a:schemeClr val="bg1"/>
                </a:solidFill>
              </a:rPr>
              <a:t>compare_exchange_weak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( ) </a:t>
            </a:r>
            <a:r>
              <a:rPr lang="ko-KR" altLang="en-US" sz="2400" dirty="0" smtClean="0">
                <a:solidFill>
                  <a:schemeClr val="bg1"/>
                </a:solidFill>
              </a:rPr>
              <a:t>보다 비싸다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24533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그럼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ARM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에서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Strong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은 어떻게 구현되는지 볼까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2" y="2396550"/>
            <a:ext cx="7246199" cy="2525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3064" y="4338536"/>
            <a:ext cx="5241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잉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760706" y="3540868"/>
            <a:ext cx="5107022" cy="29183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223149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적어도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VS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에서는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strong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인지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weak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인지 고민하지 않으셔도 됩니다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</a:rPr>
              <a:t>그냥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strong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쓰면 됩니다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GCC</a:t>
            </a:r>
            <a:r>
              <a:rPr lang="ko-KR" altLang="en-US" sz="2400" dirty="0" smtClean="0">
                <a:solidFill>
                  <a:schemeClr val="bg1"/>
                </a:solidFill>
              </a:rPr>
              <a:t>는 어떨지 궁금하네요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12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7077258" cy="4739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compare_exchange_xx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()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ordering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두 개의 </a:t>
            </a:r>
            <a:r>
              <a:rPr lang="en-US" altLang="ko-KR" sz="2400" dirty="0" smtClean="0">
                <a:solidFill>
                  <a:schemeClr val="bg1"/>
                </a:solidFill>
              </a:rPr>
              <a:t>ordering tag </a:t>
            </a:r>
            <a:r>
              <a:rPr lang="ko-KR" altLang="en-US" sz="2400" dirty="0" smtClean="0">
                <a:solidFill>
                  <a:schemeClr val="bg1"/>
                </a:solidFill>
              </a:rPr>
              <a:t>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sz="2400" dirty="0" smtClean="0">
                <a:solidFill>
                  <a:schemeClr val="bg1"/>
                </a:solidFill>
              </a:rPr>
              <a:t> 취한다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함수 호출이 성공했을 때의 </a:t>
            </a:r>
            <a:r>
              <a:rPr lang="en-US" altLang="ko-KR" sz="2400" dirty="0" smtClean="0">
                <a:solidFill>
                  <a:schemeClr val="bg1"/>
                </a:solidFill>
              </a:rPr>
              <a:t>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함수 호출이 실패했을 때의 </a:t>
            </a:r>
            <a:r>
              <a:rPr lang="en-US" altLang="ko-KR" sz="2400" dirty="0" smtClean="0">
                <a:solidFill>
                  <a:schemeClr val="bg1"/>
                </a:solidFill>
              </a:rPr>
              <a:t>ordering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단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성공했을 때보다 높은 </a:t>
            </a:r>
            <a:r>
              <a:rPr lang="en-US" altLang="ko-KR" sz="2000" dirty="0" smtClean="0">
                <a:solidFill>
                  <a:schemeClr val="bg1"/>
                </a:solidFill>
              </a:rPr>
              <a:t>order</a:t>
            </a:r>
            <a:r>
              <a:rPr lang="ko-KR" altLang="en-US" sz="2000" dirty="0" smtClean="0">
                <a:solidFill>
                  <a:schemeClr val="bg1"/>
                </a:solidFill>
              </a:rPr>
              <a:t>는 지정 불가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지정된 </a:t>
            </a:r>
            <a:r>
              <a:rPr lang="en-US" altLang="ko-KR" sz="2400" dirty="0" smtClean="0">
                <a:solidFill>
                  <a:schemeClr val="bg1"/>
                </a:solidFill>
              </a:rPr>
              <a:t>order</a:t>
            </a:r>
            <a:r>
              <a:rPr lang="ko-KR" altLang="en-US" sz="2400" dirty="0" smtClean="0">
                <a:solidFill>
                  <a:schemeClr val="bg1"/>
                </a:solidFill>
              </a:rPr>
              <a:t>에 따라 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*this</a:t>
            </a:r>
            <a:r>
              <a:rPr lang="ko-KR" altLang="en-US" sz="2400" dirty="0" smtClean="0">
                <a:solidFill>
                  <a:schemeClr val="bg1"/>
                </a:solidFill>
              </a:rPr>
              <a:t>값을 얼마나 </a:t>
            </a:r>
            <a:r>
              <a:rPr lang="ko-KR" altLang="en-US" sz="2400" u="sng" dirty="0" smtClean="0">
                <a:solidFill>
                  <a:schemeClr val="bg1"/>
                </a:solidFill>
              </a:rPr>
              <a:t>정확히</a:t>
            </a:r>
            <a:r>
              <a:rPr lang="en-US" altLang="ko-KR" sz="2400" u="sng" dirty="0" smtClean="0">
                <a:solidFill>
                  <a:schemeClr val="bg1"/>
                </a:solidFill>
              </a:rPr>
              <a:t>(?)</a:t>
            </a:r>
            <a:r>
              <a:rPr lang="ko-KR" altLang="en-US" sz="2400" dirty="0" smtClean="0">
                <a:solidFill>
                  <a:schemeClr val="bg1"/>
                </a:solidFill>
              </a:rPr>
              <a:t> 읽고 쓰느냐가 달라짐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9" y="2820675"/>
            <a:ext cx="6945009" cy="8369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4584023" y="3190672"/>
            <a:ext cx="3129203" cy="46692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1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90252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std</a:t>
            </a:r>
            <a:r>
              <a:rPr lang="en-US" altLang="ko-KR" sz="2400" b="1" dirty="0">
                <a:solidFill>
                  <a:schemeClr val="bg1"/>
                </a:solidFill>
              </a:rPr>
              <a:t>::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2" y="2477938"/>
            <a:ext cx="3885153" cy="914400"/>
          </a:xfrm>
        </p:spPr>
        <p:txBody>
          <a:bodyPr/>
          <a:lstStyle/>
          <a:p>
            <a:r>
              <a:rPr lang="en-US" altLang="ko-KR" dirty="0" err="1" smtClean="0"/>
              <a:t>std</a:t>
            </a:r>
            <a:r>
              <a:rPr lang="en-US" altLang="ko-KR" dirty="0" smtClean="0"/>
              <a:t>::atomic&lt;T*&gt;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2" y="3392336"/>
            <a:ext cx="3885154" cy="25999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생략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T* </a:t>
            </a:r>
            <a:r>
              <a:rPr lang="en-US" altLang="ko-KR" dirty="0" err="1"/>
              <a:t>fetch_add</a:t>
            </a:r>
            <a:r>
              <a:rPr lang="en-US" altLang="ko-KR" dirty="0"/>
              <a:t>( </a:t>
            </a:r>
            <a:r>
              <a:rPr lang="en-US" altLang="ko-KR" dirty="0" err="1"/>
              <a:t>std</a:t>
            </a:r>
            <a:r>
              <a:rPr lang="en-US" altLang="ko-KR" dirty="0"/>
              <a:t>::</a:t>
            </a:r>
            <a:r>
              <a:rPr lang="en-US" altLang="ko-KR" dirty="0" err="1"/>
              <a:t>ptrdiff_t</a:t>
            </a:r>
            <a:r>
              <a:rPr lang="en-US" altLang="ko-KR" dirty="0"/>
              <a:t> 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 )</a:t>
            </a:r>
          </a:p>
          <a:p>
            <a:r>
              <a:rPr lang="en-US" altLang="ko-KR" dirty="0"/>
              <a:t>T* </a:t>
            </a:r>
            <a:r>
              <a:rPr lang="en-US" altLang="ko-KR" dirty="0" err="1"/>
              <a:t>fetch_sub</a:t>
            </a:r>
            <a:r>
              <a:rPr lang="en-US" altLang="ko-KR" dirty="0"/>
              <a:t>( </a:t>
            </a:r>
            <a:r>
              <a:rPr lang="en-US" altLang="ko-KR" dirty="0" err="1"/>
              <a:t>std</a:t>
            </a:r>
            <a:r>
              <a:rPr lang="en-US" altLang="ko-KR" dirty="0"/>
              <a:t>::</a:t>
            </a:r>
            <a:r>
              <a:rPr lang="en-US" altLang="ko-KR" dirty="0" err="1"/>
              <a:t>ptrdiff_t</a:t>
            </a:r>
            <a:r>
              <a:rPr lang="en-US" altLang="ko-KR" dirty="0"/>
              <a:t> </a:t>
            </a:r>
            <a:r>
              <a:rPr lang="en-US" altLang="ko-KR" dirty="0" err="1" smtClean="0"/>
              <a:t>arg</a:t>
            </a:r>
            <a:r>
              <a:rPr lang="en-US" altLang="ko-KR" dirty="0"/>
              <a:t> </a:t>
            </a:r>
            <a:r>
              <a:rPr lang="en-US" altLang="ko-KR" dirty="0" smtClean="0"/>
              <a:t>)</a:t>
            </a:r>
          </a:p>
          <a:p>
            <a:r>
              <a:rPr lang="de-DE" altLang="ko-KR" dirty="0"/>
              <a:t>T* operator-=( std::ptrdiff_t arg </a:t>
            </a:r>
            <a:r>
              <a:rPr lang="de-DE" altLang="ko-KR" dirty="0" smtClean="0"/>
              <a:t>);</a:t>
            </a:r>
          </a:p>
          <a:p>
            <a:r>
              <a:rPr lang="de-DE" altLang="ko-KR" dirty="0"/>
              <a:t>T* operator+=( std::ptrdiff_t arg </a:t>
            </a:r>
            <a:r>
              <a:rPr lang="de-DE" altLang="ko-KR" dirty="0" smtClean="0"/>
              <a:t>);</a:t>
            </a:r>
          </a:p>
          <a:p>
            <a:r>
              <a:rPr lang="en-US" altLang="ko-KR" dirty="0"/>
              <a:t>T* operator</a:t>
            </a:r>
            <a:r>
              <a:rPr lang="en-US" altLang="ko-KR" dirty="0" smtClean="0"/>
              <a:t>++();</a:t>
            </a:r>
          </a:p>
          <a:p>
            <a:r>
              <a:rPr lang="en-US" altLang="ko-KR" dirty="0" smtClean="0"/>
              <a:t>T* </a:t>
            </a:r>
            <a:r>
              <a:rPr lang="en-US" altLang="ko-KR" dirty="0"/>
              <a:t>operator++( int </a:t>
            </a:r>
            <a:r>
              <a:rPr lang="en-US" altLang="ko-KR" dirty="0" smtClean="0"/>
              <a:t>);</a:t>
            </a:r>
          </a:p>
          <a:p>
            <a:r>
              <a:rPr lang="en-US" altLang="ko-KR" dirty="0"/>
              <a:t>T* operator-</a:t>
            </a:r>
            <a:r>
              <a:rPr lang="en-US" altLang="ko-KR" dirty="0" smtClean="0"/>
              <a:t>-();</a:t>
            </a:r>
          </a:p>
          <a:p>
            <a:r>
              <a:rPr lang="en-US" altLang="ko-KR" dirty="0"/>
              <a:t>T* operator--( int );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76184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::atomic&lt;T*&gt;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016" y="2477938"/>
            <a:ext cx="6701193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atomic&lt;bool&gt;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이 지원하는 연산자 모두 지원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ptrdiff_t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포인터 산술 연산이 가능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01" y="3652685"/>
            <a:ext cx="3130129" cy="17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7560788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::atomic&lt;T*&gt;::operator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오버로딩된</a:t>
            </a:r>
            <a:r>
              <a:rPr lang="ko-KR" altLang="en-US" sz="2400" dirty="0" smtClean="0">
                <a:solidFill>
                  <a:schemeClr val="bg1"/>
                </a:solidFill>
              </a:rPr>
              <a:t> 연산자에는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memory_order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지정 불가능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지정된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포멧이</a:t>
            </a:r>
            <a:r>
              <a:rPr lang="ko-KR" altLang="en-US" sz="2000" dirty="0" smtClean="0">
                <a:solidFill>
                  <a:schemeClr val="bg1"/>
                </a:solidFill>
              </a:rPr>
              <a:t> 존재하기 때문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무조건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memory_order_seq_cst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8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481542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객체란 메모리 공간의 한 영역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059" y="3327019"/>
            <a:ext cx="2326006" cy="619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70" y="3325934"/>
            <a:ext cx="2410487" cy="6203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9" y="3325934"/>
            <a:ext cx="2884609" cy="620346"/>
          </a:xfrm>
          <a:prstGeom prst="rect">
            <a:avLst/>
          </a:prstGeom>
        </p:spPr>
      </p:pic>
      <p:sp>
        <p:nvSpPr>
          <p:cNvPr id="10" name="위로 구부러진 화살표 9"/>
          <p:cNvSpPr/>
          <p:nvPr/>
        </p:nvSpPr>
        <p:spPr bwMode="auto">
          <a:xfrm>
            <a:off x="2389586" y="3946280"/>
            <a:ext cx="3435179" cy="508938"/>
          </a:xfrm>
          <a:prstGeom prst="curved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위로 구부러진 화살표 10"/>
          <p:cNvSpPr/>
          <p:nvPr/>
        </p:nvSpPr>
        <p:spPr bwMode="auto">
          <a:xfrm>
            <a:off x="6573968" y="3946280"/>
            <a:ext cx="2471792" cy="508938"/>
          </a:xfrm>
          <a:prstGeom prst="curved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5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90252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std</a:t>
            </a:r>
            <a:r>
              <a:rPr lang="en-US" altLang="ko-KR" sz="2400" b="1" dirty="0">
                <a:solidFill>
                  <a:schemeClr val="bg1"/>
                </a:solidFill>
              </a:rPr>
              <a:t>::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0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2" y="2477938"/>
            <a:ext cx="3885153" cy="914400"/>
          </a:xfrm>
        </p:spPr>
        <p:txBody>
          <a:bodyPr/>
          <a:lstStyle/>
          <a:p>
            <a:r>
              <a:rPr lang="en-US" altLang="ko-KR" sz="1600" dirty="0" smtClean="0"/>
              <a:t>T</a:t>
            </a:r>
            <a:r>
              <a:rPr lang="ko-KR" altLang="en-US" sz="1600" dirty="0" smtClean="0"/>
              <a:t>가 숫자 타입일 때</a:t>
            </a:r>
            <a:endParaRPr lang="en-US" altLang="ko-KR" sz="1600" dirty="0" smtClean="0"/>
          </a:p>
          <a:p>
            <a:r>
              <a:rPr lang="en-US" altLang="ko-KR" dirty="0" err="1" smtClean="0"/>
              <a:t>std</a:t>
            </a:r>
            <a:r>
              <a:rPr lang="en-US" altLang="ko-KR" dirty="0"/>
              <a:t>::</a:t>
            </a:r>
            <a:r>
              <a:rPr lang="en-US" altLang="ko-KR" dirty="0" smtClean="0"/>
              <a:t>atomic&lt;T&gt;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2" y="3392336"/>
            <a:ext cx="3885154" cy="25999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생략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T operator&amp;=( T arg </a:t>
            </a:r>
            <a:r>
              <a:rPr lang="en-US" altLang="ko-KR" dirty="0" smtClean="0"/>
              <a:t>);</a:t>
            </a:r>
          </a:p>
          <a:p>
            <a:r>
              <a:rPr lang="en-US" altLang="ko-KR" dirty="0"/>
              <a:t>T fetch_and( T 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 );</a:t>
            </a:r>
          </a:p>
          <a:p>
            <a:r>
              <a:rPr lang="en-US" altLang="ko-KR" dirty="0"/>
              <a:t>T operator|=( T arg </a:t>
            </a:r>
            <a:r>
              <a:rPr lang="en-US" altLang="ko-KR" dirty="0" smtClean="0"/>
              <a:t>);</a:t>
            </a:r>
          </a:p>
          <a:p>
            <a:r>
              <a:rPr lang="en-US" altLang="ko-KR" dirty="0"/>
              <a:t>T fetch_or( T </a:t>
            </a:r>
            <a:r>
              <a:rPr lang="en-US" altLang="ko-KR" dirty="0" err="1" smtClean="0"/>
              <a:t>arg</a:t>
            </a:r>
            <a:r>
              <a:rPr lang="en-US" altLang="ko-KR" dirty="0"/>
              <a:t> </a:t>
            </a:r>
            <a:r>
              <a:rPr lang="en-US" altLang="ko-KR" dirty="0" smtClean="0"/>
              <a:t>);</a:t>
            </a:r>
          </a:p>
          <a:p>
            <a:r>
              <a:rPr lang="en-US" altLang="ko-KR" dirty="0"/>
              <a:t>T operator^=( T arg </a:t>
            </a:r>
            <a:r>
              <a:rPr lang="en-US" altLang="ko-KR" dirty="0" smtClean="0"/>
              <a:t>);</a:t>
            </a:r>
          </a:p>
          <a:p>
            <a:r>
              <a:rPr lang="en-US" altLang="ko-KR" dirty="0"/>
              <a:t>T fetch_xor( T </a:t>
            </a:r>
            <a:r>
              <a:rPr lang="en-US" altLang="ko-KR" dirty="0" err="1" smtClean="0"/>
              <a:t>arg</a:t>
            </a:r>
            <a:r>
              <a:rPr lang="en-US" altLang="ko-KR" dirty="0"/>
              <a:t> 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423417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</a:t>
            </a:r>
            <a:r>
              <a:rPr lang="en-US" altLang="ko-KR" sz="2800" b="1" dirty="0">
                <a:solidFill>
                  <a:schemeClr val="bg1"/>
                </a:solidFill>
              </a:rPr>
              <a:t>T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T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integral_types</a:t>
            </a:r>
            <a:r>
              <a:rPr lang="en-US" altLang="ko-KR" sz="2400" dirty="0" smtClean="0">
                <a:solidFill>
                  <a:schemeClr val="bg1"/>
                </a:solidFill>
              </a:rPr>
              <a:t> (ex :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0016" y="2477938"/>
            <a:ext cx="6367769" cy="35086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atomic&lt;T*&gt;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지원하는 연산자 모두 지원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더하기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빼기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증감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비트연산 가능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chemeClr val="bg1"/>
                </a:solidFill>
              </a:rPr>
              <a:t>곱하기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나누기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쉬프트연산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불가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필요하면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compare_exchange_strong</a:t>
            </a:r>
            <a:r>
              <a:rPr lang="en-US" altLang="ko-KR" sz="2000" dirty="0" smtClean="0">
                <a:solidFill>
                  <a:schemeClr val="bg1"/>
                </a:solidFill>
              </a:rPr>
              <a:t>()</a:t>
            </a:r>
            <a:r>
              <a:rPr lang="ko-KR" altLang="en-US" sz="2000" dirty="0" smtClean="0">
                <a:solidFill>
                  <a:schemeClr val="bg1"/>
                </a:solidFill>
              </a:rPr>
              <a:t>로 구현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주로 카운터나 비트마스크로 사용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나누기쯤 못한다고 해서 큰 문제 없음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원자적 연산들과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sz="2800" dirty="0" smtClean="0"/>
              <a:t>표준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atomic type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673" y="1596331"/>
            <a:ext cx="2902526" cy="5232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&lt;atomic&gt;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atomic_flag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::atomic&lt;bool&gt;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atomic&lt;T*&gt;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std</a:t>
            </a:r>
            <a:r>
              <a:rPr lang="en-US" altLang="ko-KR" sz="2400" b="1" dirty="0">
                <a:solidFill>
                  <a:schemeClr val="bg1"/>
                </a:solidFill>
              </a:rPr>
              <a:t>::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atomic&lt;T&gt;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871672" y="2477938"/>
            <a:ext cx="3885153" cy="914400"/>
          </a:xfrm>
        </p:spPr>
        <p:txBody>
          <a:bodyPr/>
          <a:lstStyle/>
          <a:p>
            <a:r>
              <a:rPr lang="en-US" altLang="ko-KR" sz="1600" dirty="0" smtClean="0"/>
              <a:t>T</a:t>
            </a:r>
            <a:r>
              <a:rPr lang="ko-KR" altLang="en-US" sz="1600" dirty="0" smtClean="0"/>
              <a:t>가 사용자 정의형일 때</a:t>
            </a:r>
            <a:endParaRPr lang="en-US" altLang="ko-KR" sz="1600" dirty="0" smtClean="0"/>
          </a:p>
          <a:p>
            <a:r>
              <a:rPr lang="en-US" altLang="ko-KR" dirty="0" err="1" smtClean="0"/>
              <a:t>std</a:t>
            </a:r>
            <a:r>
              <a:rPr lang="en-US" altLang="ko-KR" dirty="0"/>
              <a:t>::</a:t>
            </a:r>
            <a:r>
              <a:rPr lang="en-US" altLang="ko-KR" dirty="0" smtClean="0"/>
              <a:t>atomic&lt;T&gt;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871672" y="3392336"/>
            <a:ext cx="3885154" cy="28236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생성자</a:t>
            </a:r>
            <a:r>
              <a:rPr lang="en-US" altLang="ko-KR" dirty="0" smtClean="0"/>
              <a:t>(T value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bool </a:t>
            </a:r>
            <a:r>
              <a:rPr lang="en-US" altLang="ko-KR" dirty="0" err="1"/>
              <a:t>is_lock_free</a:t>
            </a:r>
            <a:r>
              <a:rPr lang="en-US" altLang="ko-KR" dirty="0"/>
              <a:t>( );</a:t>
            </a:r>
          </a:p>
          <a:p>
            <a:r>
              <a:rPr lang="en-US" altLang="ko-KR" dirty="0" smtClean="0"/>
              <a:t>T </a:t>
            </a:r>
            <a:r>
              <a:rPr lang="en-US" altLang="ko-KR" b="1" dirty="0"/>
              <a:t>operator =</a:t>
            </a:r>
            <a:r>
              <a:rPr lang="en-US" altLang="ko-KR" dirty="0"/>
              <a:t> </a:t>
            </a:r>
            <a:r>
              <a:rPr lang="en-US" altLang="ko-KR" dirty="0" smtClean="0"/>
              <a:t>(T </a:t>
            </a:r>
            <a:r>
              <a:rPr lang="en-US" altLang="ko-KR" dirty="0"/>
              <a:t>value);</a:t>
            </a:r>
          </a:p>
          <a:p>
            <a:r>
              <a:rPr lang="en-US" altLang="ko-KR" dirty="0"/>
              <a:t>operator </a:t>
            </a:r>
            <a:r>
              <a:rPr lang="en-US" altLang="ko-KR" b="1" dirty="0" smtClean="0"/>
              <a:t>T</a:t>
            </a:r>
            <a:r>
              <a:rPr lang="en-US" altLang="ko-KR" dirty="0" smtClean="0"/>
              <a:t>( 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T </a:t>
            </a:r>
            <a:r>
              <a:rPr lang="en-US" altLang="ko-KR" b="1" dirty="0"/>
              <a:t>load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void </a:t>
            </a:r>
            <a:r>
              <a:rPr lang="en-US" altLang="ko-KR" b="1" dirty="0" smtClean="0"/>
              <a:t>store</a:t>
            </a:r>
            <a:r>
              <a:rPr lang="en-US" altLang="ko-KR" dirty="0" smtClean="0"/>
              <a:t>(T </a:t>
            </a:r>
            <a:r>
              <a:rPr lang="en-US" altLang="ko-KR" dirty="0"/>
              <a:t>value)</a:t>
            </a:r>
          </a:p>
          <a:p>
            <a:r>
              <a:rPr lang="en-US" altLang="ko-KR" dirty="0" smtClean="0"/>
              <a:t>T </a:t>
            </a:r>
            <a:r>
              <a:rPr lang="en-US" altLang="ko-KR" b="1" dirty="0" smtClean="0"/>
              <a:t>exchange</a:t>
            </a:r>
            <a:r>
              <a:rPr lang="en-US" altLang="ko-KR" dirty="0" smtClean="0"/>
              <a:t>(T </a:t>
            </a:r>
            <a:r>
              <a:rPr lang="en-US" altLang="ko-KR" dirty="0"/>
              <a:t>value);</a:t>
            </a:r>
          </a:p>
          <a:p>
            <a:r>
              <a:rPr lang="en-US" altLang="ko-KR" dirty="0"/>
              <a:t>bool </a:t>
            </a:r>
            <a:r>
              <a:rPr lang="en-US" altLang="ko-KR" b="1" dirty="0" err="1"/>
              <a:t>compare_exchange_strong</a:t>
            </a:r>
            <a:r>
              <a:rPr lang="en-US" altLang="ko-KR" dirty="0" smtClean="0"/>
              <a:t>(</a:t>
            </a:r>
          </a:p>
          <a:p>
            <a:r>
              <a:rPr lang="en-US" altLang="ko-KR" dirty="0" smtClean="0"/>
              <a:t>	T&amp; </a:t>
            </a:r>
            <a:r>
              <a:rPr lang="en-US" altLang="ko-KR" dirty="0"/>
              <a:t>expected, </a:t>
            </a:r>
            <a:r>
              <a:rPr lang="en-US" altLang="ko-KR" dirty="0" smtClean="0"/>
              <a:t>T desired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bool </a:t>
            </a:r>
            <a:r>
              <a:rPr lang="en-US" altLang="ko-KR" b="1" dirty="0" err="1" smtClean="0"/>
              <a:t>compare_exchange_weak</a:t>
            </a:r>
            <a:r>
              <a:rPr lang="en-US" altLang="ko-KR" dirty="0" smtClean="0"/>
              <a:t>(</a:t>
            </a:r>
          </a:p>
          <a:p>
            <a:r>
              <a:rPr lang="en-US" altLang="ko-KR" dirty="0" smtClean="0"/>
              <a:t>	T&amp; </a:t>
            </a:r>
            <a:r>
              <a:rPr lang="en-US" altLang="ko-KR" dirty="0"/>
              <a:t>expected, </a:t>
            </a:r>
            <a:r>
              <a:rPr lang="en-US" altLang="ko-KR" dirty="0" smtClean="0"/>
              <a:t>T desired)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011937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generic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::atomic&lt;</a:t>
            </a:r>
            <a:r>
              <a:rPr lang="en-US" altLang="ko-KR" sz="2800" b="1" dirty="0">
                <a:solidFill>
                  <a:schemeClr val="bg1"/>
                </a:solidFill>
              </a:rPr>
              <a:t>T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&gt; primary class template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T =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U</a:t>
            </a:r>
            <a:r>
              <a:rPr lang="en-US" altLang="ko-KR" sz="2400" dirty="0" smtClean="0">
                <a:solidFill>
                  <a:schemeClr val="bg1"/>
                </a:solidFill>
              </a:rPr>
              <a:t>ser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</a:rPr>
              <a:t>efined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T</a:t>
            </a:r>
            <a:r>
              <a:rPr lang="en-US" altLang="ko-KR" sz="2400" dirty="0" smtClean="0">
                <a:solidFill>
                  <a:schemeClr val="bg1"/>
                </a:solidFill>
              </a:rPr>
              <a:t>ype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0016" y="2477938"/>
            <a:ext cx="6889707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atomic&lt;bool&gt; </a:t>
            </a:r>
            <a:r>
              <a:rPr lang="ko-KR" altLang="en-US" sz="2400" dirty="0" smtClean="0">
                <a:solidFill>
                  <a:schemeClr val="bg1"/>
                </a:solidFill>
              </a:rPr>
              <a:t>과 같은 수준의 연산 지원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UDT</a:t>
            </a:r>
            <a:r>
              <a:rPr lang="ko-KR" altLang="en-US" sz="2400" dirty="0" smtClean="0">
                <a:solidFill>
                  <a:schemeClr val="bg1"/>
                </a:solidFill>
              </a:rPr>
              <a:t>를 하나의 비트 덩어리로 인식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UDT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는 다음 조건들을 만족해야 한다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비트단위 동등연산 가능 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기본 비교 연산자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無 가상함수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無 가상 베이스 클래스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기본 복사 배정 연산자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모든 </a:t>
            </a:r>
            <a:r>
              <a:rPr lang="en-US" altLang="ko-KR" sz="2400" dirty="0" smtClean="0">
                <a:solidFill>
                  <a:schemeClr val="bg1"/>
                </a:solidFill>
              </a:rPr>
              <a:t>non-static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멤버변수도 위 조건 만족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9774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UDT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제약이 의미하는 것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582" y="2416717"/>
            <a:ext cx="638091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atomic&lt;vector&lt;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&gt;&gt; </a:t>
            </a:r>
            <a:r>
              <a:rPr lang="ko-KR" altLang="en-US" sz="2400" dirty="0" smtClean="0">
                <a:solidFill>
                  <a:schemeClr val="bg1"/>
                </a:solidFill>
              </a:rPr>
              <a:t>가 불가능 하다는 것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47" y="3175548"/>
            <a:ext cx="4610551" cy="28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9774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UDT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제약이 의미하는 것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582" y="2416717"/>
            <a:ext cx="9765815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  <a:r>
              <a:rPr lang="ko-KR" altLang="en-US" sz="2400" dirty="0" smtClean="0">
                <a:solidFill>
                  <a:schemeClr val="bg1"/>
                </a:solidFill>
              </a:rPr>
              <a:t>의 용도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객체 카운터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플래그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포인터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간단한 데이터로 이루어진 배열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이것보다 더 복잡한 자료구조나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ko-KR" altLang="en-US" sz="2400" dirty="0" smtClean="0">
                <a:solidFill>
                  <a:schemeClr val="bg1"/>
                </a:solidFill>
              </a:rPr>
              <a:t>더 복잡한 연산에는</a:t>
            </a: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뮤텍스를</a:t>
            </a:r>
            <a:r>
              <a:rPr lang="ko-KR" altLang="en-US" sz="2400" dirty="0" smtClean="0">
                <a:solidFill>
                  <a:schemeClr val="bg1"/>
                </a:solidFill>
              </a:rPr>
              <a:t> 쓰는 게 낫다</a:t>
            </a:r>
            <a:r>
              <a:rPr lang="en-US" altLang="ko-KR" sz="2400" dirty="0" smtClean="0">
                <a:solidFill>
                  <a:schemeClr val="bg1"/>
                </a:solidFill>
              </a:rPr>
              <a:t>.” – Anthony Williams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89" y="2622327"/>
            <a:ext cx="1667709" cy="17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9960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C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호환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비멤버함수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82" y="2416717"/>
            <a:ext cx="9972282" cy="2523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모든 연산에는 </a:t>
            </a:r>
            <a:r>
              <a:rPr lang="en-US" altLang="ko-KR" sz="2400" dirty="0" smtClean="0">
                <a:solidFill>
                  <a:schemeClr val="bg1"/>
                </a:solidFill>
              </a:rPr>
              <a:t>1:1</a:t>
            </a:r>
            <a:r>
              <a:rPr lang="ko-KR" altLang="en-US" sz="2400" dirty="0" smtClean="0">
                <a:solidFill>
                  <a:schemeClr val="bg1"/>
                </a:solidFill>
              </a:rPr>
              <a:t>로 동등한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비멤버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 존재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멤버함수 이름 앞에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atomic_</a:t>
            </a:r>
            <a:r>
              <a:rPr lang="en-US" altLang="ko-KR" sz="2400" dirty="0" smtClean="0">
                <a:solidFill>
                  <a:schemeClr val="bg1"/>
                </a:solidFill>
              </a:rPr>
              <a:t>” </a:t>
            </a:r>
            <a:r>
              <a:rPr lang="ko-KR" altLang="en-US" sz="2400" dirty="0" smtClean="0">
                <a:solidFill>
                  <a:schemeClr val="bg1"/>
                </a:solidFill>
              </a:rPr>
              <a:t>을 붙인다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000" dirty="0">
                <a:solidFill>
                  <a:schemeClr val="bg1"/>
                </a:solidFill>
              </a:rPr>
              <a:t>::</a:t>
            </a:r>
            <a:r>
              <a:rPr lang="en-US" altLang="ko-KR" sz="2000" b="1" dirty="0" err="1">
                <a:solidFill>
                  <a:schemeClr val="bg1"/>
                </a:solidFill>
              </a:rPr>
              <a:t>atomic_</a:t>
            </a:r>
            <a:r>
              <a:rPr lang="en-US" altLang="ko-KR" sz="2000" dirty="0" err="1">
                <a:solidFill>
                  <a:schemeClr val="bg1"/>
                </a:solidFill>
              </a:rPr>
              <a:t>store</a:t>
            </a:r>
            <a:r>
              <a:rPr lang="en-US" altLang="ko-KR" sz="2000" dirty="0">
                <a:solidFill>
                  <a:schemeClr val="bg1"/>
                </a:solidFill>
              </a:rPr>
              <a:t>(&amp;</a:t>
            </a:r>
            <a:r>
              <a:rPr lang="en-US" altLang="ko-KR" sz="2000" dirty="0" err="1">
                <a:solidFill>
                  <a:schemeClr val="bg1"/>
                </a:solidFill>
              </a:rPr>
              <a:t>atomic_var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new_value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ordering</a:t>
            </a:r>
            <a:r>
              <a:rPr lang="ko-KR" altLang="en-US" sz="2400" dirty="0" smtClean="0">
                <a:solidFill>
                  <a:schemeClr val="bg1"/>
                </a:solidFill>
              </a:rPr>
              <a:t>을 추가 지정하려면 뒤에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“_explicit</a:t>
            </a:r>
            <a:r>
              <a:rPr lang="en-US" altLang="ko-KR" sz="2400" dirty="0" smtClean="0">
                <a:solidFill>
                  <a:schemeClr val="bg1"/>
                </a:solidFill>
              </a:rPr>
              <a:t>” </a:t>
            </a:r>
            <a:r>
              <a:rPr lang="ko-KR" altLang="en-US" sz="2400" dirty="0" smtClean="0">
                <a:solidFill>
                  <a:schemeClr val="bg1"/>
                </a:solidFill>
              </a:rPr>
              <a:t>을 붙인다</a:t>
            </a:r>
            <a:r>
              <a:rPr lang="en-US" altLang="ko-KR" sz="2400" dirty="0" smtClean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std</a:t>
            </a:r>
            <a:r>
              <a:rPr lang="en-US" altLang="ko-KR" sz="2000" dirty="0">
                <a:solidFill>
                  <a:schemeClr val="bg1"/>
                </a:solidFill>
              </a:rPr>
              <a:t>::</a:t>
            </a:r>
            <a:r>
              <a:rPr lang="en-US" altLang="ko-KR" sz="2000" dirty="0" err="1">
                <a:solidFill>
                  <a:schemeClr val="bg1"/>
                </a:solidFill>
              </a:rPr>
              <a:t>atomic_store</a:t>
            </a:r>
            <a:r>
              <a:rPr lang="en-US" altLang="ko-KR" sz="2000" b="1" dirty="0" err="1">
                <a:solidFill>
                  <a:schemeClr val="bg1"/>
                </a:solidFill>
              </a:rPr>
              <a:t>_explicit</a:t>
            </a:r>
            <a:r>
              <a:rPr lang="en-US" altLang="ko-KR" sz="2000" dirty="0">
                <a:solidFill>
                  <a:schemeClr val="bg1"/>
                </a:solidFill>
              </a:rPr>
              <a:t>(&amp;</a:t>
            </a:r>
            <a:r>
              <a:rPr lang="en-US" altLang="ko-KR" sz="2000" dirty="0" err="1">
                <a:solidFill>
                  <a:schemeClr val="bg1"/>
                </a:solidFill>
              </a:rPr>
              <a:t>atomic_var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new_value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std</a:t>
            </a:r>
            <a:r>
              <a:rPr lang="en-US" altLang="ko-KR" sz="2000" dirty="0">
                <a:solidFill>
                  <a:schemeClr val="bg1"/>
                </a:solidFill>
              </a:rPr>
              <a:t>::</a:t>
            </a:r>
            <a:r>
              <a:rPr lang="en-US" altLang="ko-KR" sz="2000" dirty="0" err="1">
                <a:solidFill>
                  <a:schemeClr val="bg1"/>
                </a:solidFill>
              </a:rPr>
              <a:t>memory_order_release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37739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예외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shared_ptr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&lt;&gt;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3582" y="2416717"/>
            <a:ext cx="7067319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atomic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비멤버함수들의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파라미터는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atomic&lt;T&gt;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하지만 예외적으로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shared_ptr</a:t>
            </a:r>
            <a:r>
              <a:rPr lang="en-US" altLang="ko-KR" sz="2400" dirty="0" smtClean="0">
                <a:solidFill>
                  <a:schemeClr val="bg1"/>
                </a:solidFill>
              </a:rPr>
              <a:t>&lt;&gt; </a:t>
            </a:r>
            <a:r>
              <a:rPr lang="ko-KR" altLang="en-US" sz="2400" dirty="0" smtClean="0">
                <a:solidFill>
                  <a:schemeClr val="bg1"/>
                </a:solidFill>
              </a:rPr>
              <a:t>도 사용 가능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83" y="3573699"/>
            <a:ext cx="4171950" cy="2628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3929974" y="4348264"/>
            <a:ext cx="1517515" cy="24319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699098" y="5716622"/>
            <a:ext cx="2046051" cy="24319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282" y="3573699"/>
            <a:ext cx="4753410" cy="18446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7811311" y="4164051"/>
            <a:ext cx="1945532" cy="18421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원자적 연산들과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sz="2800" dirty="0"/>
              <a:t>표준</a:t>
            </a:r>
            <a:r>
              <a:rPr lang="en-US" altLang="ko-KR" sz="2800" dirty="0"/>
              <a:t> atomic type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27667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계속 나오는 의문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82" y="2416717"/>
            <a:ext cx="3854068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memory_order</a:t>
            </a:r>
            <a:r>
              <a:rPr lang="en-US" altLang="ko-KR" sz="2400" dirty="0" smtClean="0">
                <a:solidFill>
                  <a:schemeClr val="bg1"/>
                </a:solidFill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의미론을 부여한다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part 3 </a:t>
            </a:r>
            <a:r>
              <a:rPr lang="ko-KR" altLang="en-US" sz="2400" dirty="0" smtClean="0">
                <a:solidFill>
                  <a:schemeClr val="bg1"/>
                </a:solidFill>
              </a:rPr>
              <a:t>에서 알아봅니다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44" y="2693468"/>
            <a:ext cx="4493267" cy="37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4" y="1686722"/>
            <a:ext cx="7733004" cy="1661993"/>
          </a:xfrm>
        </p:spPr>
        <p:txBody>
          <a:bodyPr/>
          <a:lstStyle/>
          <a:p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br>
              <a:rPr 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dirty="0" smtClean="0"/>
              <a:t>Memory Ordering</a:t>
            </a:r>
            <a:r>
              <a:rPr lang="ko-KR" altLang="en-US" sz="4000" b="1" dirty="0" smtClean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77013"/>
            <a:ext cx="1016000" cy="280987"/>
          </a:xfrm>
          <a:prstGeom prst="rect">
            <a:avLst/>
          </a:prstGeo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2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409727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우리가 이미 알고 있는 것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62362" y="2500655"/>
            <a:ext cx="3733800" cy="2823297"/>
            <a:chOff x="3662362" y="2500655"/>
            <a:chExt cx="3733800" cy="28232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6634"/>
            <a:stretch/>
          </p:blipFill>
          <p:spPr>
            <a:xfrm>
              <a:off x="4903792" y="3581488"/>
              <a:ext cx="1250942" cy="620346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3981450" y="2966514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페이지 연결자 13"/>
            <p:cNvSpPr/>
            <p:nvPr/>
          </p:nvSpPr>
          <p:spPr bwMode="auto">
            <a:xfrm>
              <a:off x="3662362" y="2500655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T1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7077075" y="2966514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순서도: 페이지 연결자 15"/>
            <p:cNvSpPr/>
            <p:nvPr/>
          </p:nvSpPr>
          <p:spPr bwMode="auto">
            <a:xfrm>
              <a:off x="6757987" y="2500655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T2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4086877" y="3891661"/>
              <a:ext cx="72401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6221719" y="3891661"/>
              <a:ext cx="741708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3542180" y="5638992"/>
            <a:ext cx="397416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다른 </a:t>
            </a:r>
            <a:r>
              <a:rPr lang="ko-KR" altLang="en-US" dirty="0" err="1" smtClean="0">
                <a:solidFill>
                  <a:schemeClr val="bg1"/>
                </a:solidFill>
              </a:rPr>
              <a:t>스레드가</a:t>
            </a:r>
            <a:r>
              <a:rPr lang="ko-KR" altLang="en-US" dirty="0" smtClean="0">
                <a:solidFill>
                  <a:schemeClr val="bg1"/>
                </a:solidFill>
              </a:rPr>
              <a:t> 같은 객체를 접근하면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Data Race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9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56634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다음 예제에서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무엇이 출력될까요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2308495"/>
            <a:ext cx="6073876" cy="34308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29974" y="4406630"/>
            <a:ext cx="749030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3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페이지 연결자 10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페이지 연결자 12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961106" y="3414409"/>
            <a:ext cx="933856" cy="31128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727643" y="3989590"/>
            <a:ext cx="1400782" cy="31128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data_ready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3570050"/>
            <a:ext cx="979656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6" idx="1"/>
          </p:cNvCxnSpPr>
          <p:nvPr/>
        </p:nvCxnSpPr>
        <p:spPr>
          <a:xfrm>
            <a:off x="3981450" y="4140739"/>
            <a:ext cx="746193" cy="449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1673" y="1596331"/>
            <a:ext cx="408073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writer_thread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하는 일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페이지 연결자 10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페이지 연결자 12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961106" y="3414409"/>
            <a:ext cx="933856" cy="31128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727643" y="3989590"/>
            <a:ext cx="1400782" cy="31128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data_ready</a:t>
            </a: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직선 화살표 연결선 4"/>
          <p:cNvCxnSpPr>
            <a:endCxn id="3" idx="3"/>
          </p:cNvCxnSpPr>
          <p:nvPr/>
        </p:nvCxnSpPr>
        <p:spPr>
          <a:xfrm flipH="1" flipV="1">
            <a:off x="5894962" y="3570052"/>
            <a:ext cx="1182112" cy="11186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6" idx="3"/>
          </p:cNvCxnSpPr>
          <p:nvPr/>
        </p:nvCxnSpPr>
        <p:spPr>
          <a:xfrm flipH="1">
            <a:off x="6128425" y="3558369"/>
            <a:ext cx="948650" cy="58686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1673" y="1596331"/>
            <a:ext cx="41755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reader_thread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하는 일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endCxn id="16" idx="3"/>
          </p:cNvCxnSpPr>
          <p:nvPr/>
        </p:nvCxnSpPr>
        <p:spPr>
          <a:xfrm flipH="1">
            <a:off x="6128425" y="3851801"/>
            <a:ext cx="948649" cy="29343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6" idx="3"/>
          </p:cNvCxnSpPr>
          <p:nvPr/>
        </p:nvCxnSpPr>
        <p:spPr>
          <a:xfrm flipH="1">
            <a:off x="6128425" y="4145232"/>
            <a:ext cx="948649" cy="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6" idx="3"/>
          </p:cNvCxnSpPr>
          <p:nvPr/>
        </p:nvCxnSpPr>
        <p:spPr>
          <a:xfrm flipH="1" flipV="1">
            <a:off x="6128425" y="4145233"/>
            <a:ext cx="948649" cy="15564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07415" y="4100820"/>
            <a:ext cx="2584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3486475"/>
            <a:ext cx="2409825" cy="2667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8356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출력되는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 bwMode="auto">
          <a:xfrm>
            <a:off x="4124528" y="3390292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4197687" y="4143862"/>
            <a:ext cx="2663151" cy="175058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>
            <a:off x="6844371" y="4146253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8356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출력되는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 bwMode="auto">
          <a:xfrm>
            <a:off x="4124528" y="3390292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1225685" y="3064213"/>
            <a:ext cx="3394953" cy="151120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8542" y="2938729"/>
            <a:ext cx="4164345" cy="12926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data</a:t>
            </a:r>
            <a:r>
              <a:rPr lang="ko-KR" altLang="en-US" sz="2800" dirty="0" smtClean="0">
                <a:solidFill>
                  <a:schemeClr val="bg1"/>
                </a:solidFill>
              </a:rPr>
              <a:t>를 쓰는 것은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err="1" smtClean="0">
                <a:solidFill>
                  <a:schemeClr val="bg1"/>
                </a:solidFill>
              </a:rPr>
              <a:t>data_ready</a:t>
            </a:r>
            <a:r>
              <a:rPr lang="ko-KR" altLang="en-US" sz="2800" dirty="0" smtClean="0">
                <a:solidFill>
                  <a:schemeClr val="bg1"/>
                </a:solidFill>
              </a:rPr>
              <a:t>를 쓰는 것보다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선행</a:t>
            </a:r>
            <a:r>
              <a:rPr lang="en-US" altLang="ko-KR" sz="2800" dirty="0" smtClean="0">
                <a:solidFill>
                  <a:schemeClr val="bg1"/>
                </a:solidFill>
              </a:rPr>
              <a:t>”</a:t>
            </a:r>
            <a:r>
              <a:rPr lang="ko-KR" altLang="en-US" sz="2800" dirty="0" smtClean="0">
                <a:solidFill>
                  <a:schemeClr val="bg1"/>
                </a:solidFill>
              </a:rPr>
              <a:t>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8356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출력되는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4197687" y="4143862"/>
            <a:ext cx="2663151" cy="175058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1284050" y="3725694"/>
            <a:ext cx="9007813" cy="84972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5107" y="4423260"/>
            <a:ext cx="3603294" cy="12926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T1</a:t>
            </a:r>
            <a:r>
              <a:rPr lang="ko-KR" altLang="en-US" sz="2800" dirty="0" smtClean="0">
                <a:solidFill>
                  <a:schemeClr val="bg1"/>
                </a:solidFill>
              </a:rPr>
              <a:t>이 쓴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data_ready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를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T2</a:t>
            </a:r>
            <a:r>
              <a:rPr lang="ko-KR" altLang="en-US" sz="2800" dirty="0" smtClean="0">
                <a:solidFill>
                  <a:schemeClr val="bg1"/>
                </a:solidFill>
              </a:rPr>
              <a:t>가 읽는다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</a:rPr>
              <a:t>, 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동기화</a:t>
            </a:r>
            <a:r>
              <a:rPr lang="en-US" altLang="ko-KR" sz="2800" dirty="0" smtClean="0">
                <a:solidFill>
                  <a:schemeClr val="bg1"/>
                </a:solidFill>
              </a:rPr>
              <a:t>”</a:t>
            </a:r>
            <a:r>
              <a:rPr lang="ko-KR" altLang="en-US" sz="2800" dirty="0" smtClean="0">
                <a:solidFill>
                  <a:schemeClr val="bg1"/>
                </a:solidFill>
              </a:rPr>
              <a:t>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8356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출력되는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 bwMode="auto">
          <a:xfrm>
            <a:off x="6844371" y="4146253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6570155" y="3604689"/>
            <a:ext cx="5101010" cy="171926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72321" y="2312027"/>
            <a:ext cx="3805272" cy="12926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data_ready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읽는 것은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data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읽는 것보다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선행</a:t>
            </a:r>
            <a:r>
              <a:rPr lang="en-US" altLang="ko-KR" sz="2800" dirty="0" smtClean="0">
                <a:solidFill>
                  <a:schemeClr val="bg1"/>
                </a:solidFill>
              </a:rPr>
              <a:t>”</a:t>
            </a:r>
            <a:r>
              <a:rPr lang="ko-KR" altLang="en-US" sz="2800" dirty="0" smtClean="0">
                <a:solidFill>
                  <a:schemeClr val="bg1"/>
                </a:solidFill>
              </a:rPr>
              <a:t>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318356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출력되는 이유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02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 rot="887592">
            <a:off x="3721726" y="3912149"/>
            <a:ext cx="3621468" cy="364676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6802" y="2804573"/>
            <a:ext cx="3188554" cy="12926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T1</a:t>
            </a:r>
            <a:r>
              <a:rPr lang="ko-KR" altLang="en-US" sz="2800" dirty="0" smtClean="0">
                <a:solidFill>
                  <a:schemeClr val="bg1"/>
                </a:solidFill>
              </a:rPr>
              <a:t>이 쓴 </a:t>
            </a:r>
            <a:r>
              <a:rPr lang="en-US" altLang="ko-KR" sz="2800" dirty="0" smtClean="0">
                <a:solidFill>
                  <a:schemeClr val="bg1"/>
                </a:solidFill>
              </a:rPr>
              <a:t>data</a:t>
            </a:r>
            <a:r>
              <a:rPr lang="ko-KR" altLang="en-US" sz="2800" dirty="0" smtClean="0">
                <a:solidFill>
                  <a:schemeClr val="bg1"/>
                </a:solidFill>
              </a:rPr>
              <a:t>를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T2</a:t>
            </a:r>
            <a:r>
              <a:rPr lang="ko-KR" altLang="en-US" sz="2800" dirty="0" smtClean="0">
                <a:solidFill>
                  <a:schemeClr val="bg1"/>
                </a:solidFill>
              </a:rPr>
              <a:t>가 읽는다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동기화</a:t>
            </a:r>
            <a:r>
              <a:rPr lang="en-US" altLang="ko-KR" sz="2800" dirty="0" smtClean="0">
                <a:solidFill>
                  <a:schemeClr val="bg1"/>
                </a:solidFill>
              </a:rPr>
              <a:t>” </a:t>
            </a:r>
            <a:r>
              <a:rPr lang="ko-KR" altLang="en-US" sz="2800" dirty="0" smtClean="0">
                <a:solidFill>
                  <a:schemeClr val="bg1"/>
                </a:solidFill>
              </a:rPr>
              <a:t>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785162" cy="4801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방금 본 두 가지의 개념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</a:rPr>
              <a:t>동기화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(synchronizes-with) </a:t>
            </a:r>
            <a:r>
              <a:rPr lang="ko-KR" altLang="en-US" sz="2800" dirty="0">
                <a:solidFill>
                  <a:schemeClr val="bg1"/>
                </a:solidFill>
              </a:rPr>
              <a:t>관계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thread1</a:t>
            </a:r>
            <a:r>
              <a:rPr lang="ko-KR" altLang="en-US" sz="2400" dirty="0">
                <a:solidFill>
                  <a:schemeClr val="bg1"/>
                </a:solidFill>
              </a:rPr>
              <a:t>이 쓴 </a:t>
            </a:r>
            <a:r>
              <a:rPr lang="en-US" altLang="ko-KR" sz="2400" dirty="0">
                <a:solidFill>
                  <a:schemeClr val="bg1"/>
                </a:solidFill>
              </a:rPr>
              <a:t>data 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en-US" altLang="ko-KR" sz="2400" dirty="0">
                <a:solidFill>
                  <a:schemeClr val="bg1"/>
                </a:solidFill>
              </a:rPr>
              <a:t>thread2</a:t>
            </a:r>
            <a:r>
              <a:rPr lang="ko-KR" altLang="en-US" sz="2400" dirty="0">
                <a:solidFill>
                  <a:schemeClr val="bg1"/>
                </a:solidFill>
              </a:rPr>
              <a:t>가 읽는 것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“data </a:t>
            </a:r>
            <a:r>
              <a:rPr lang="ko-KR" altLang="en-US" sz="2400" dirty="0">
                <a:solidFill>
                  <a:schemeClr val="bg1"/>
                </a:solidFill>
              </a:rPr>
              <a:t>쓰기와 </a:t>
            </a:r>
            <a:r>
              <a:rPr lang="en-US" altLang="ko-KR" sz="2400" dirty="0">
                <a:solidFill>
                  <a:schemeClr val="bg1"/>
                </a:solidFill>
              </a:rPr>
              <a:t>data </a:t>
            </a:r>
            <a:r>
              <a:rPr lang="ko-KR" altLang="en-US" sz="2400" dirty="0">
                <a:solidFill>
                  <a:schemeClr val="bg1"/>
                </a:solidFill>
              </a:rPr>
              <a:t>읽기가 동기화 된다</a:t>
            </a:r>
            <a:r>
              <a:rPr lang="en-US" altLang="ko-KR" sz="2400" dirty="0">
                <a:solidFill>
                  <a:schemeClr val="bg1"/>
                </a:solidFill>
              </a:rPr>
              <a:t>.”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선행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(happens-before) </a:t>
            </a:r>
            <a:r>
              <a:rPr lang="ko-KR" altLang="en-US" sz="2800" dirty="0" smtClean="0">
                <a:solidFill>
                  <a:schemeClr val="bg1"/>
                </a:solidFill>
              </a:rPr>
              <a:t>관계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이행 관계 성립 </a:t>
            </a:r>
            <a:r>
              <a:rPr lang="en-US" altLang="ko-KR" sz="2400" dirty="0" smtClean="0">
                <a:solidFill>
                  <a:schemeClr val="bg1"/>
                </a:solidFill>
              </a:rPr>
              <a:t>( A-&gt;B </a:t>
            </a:r>
            <a:r>
              <a:rPr lang="ko-KR" altLang="en-US" sz="2400" dirty="0" smtClean="0">
                <a:solidFill>
                  <a:schemeClr val="bg1"/>
                </a:solidFill>
              </a:rPr>
              <a:t>이고 </a:t>
            </a:r>
            <a:r>
              <a:rPr lang="en-US" altLang="ko-KR" sz="2400" dirty="0" smtClean="0">
                <a:solidFill>
                  <a:schemeClr val="bg1"/>
                </a:solidFill>
              </a:rPr>
              <a:t>B-&gt;C </a:t>
            </a:r>
            <a:r>
              <a:rPr lang="ko-KR" altLang="en-US" sz="2400" dirty="0" smtClean="0">
                <a:solidFill>
                  <a:schemeClr val="bg1"/>
                </a:solidFill>
              </a:rPr>
              <a:t>이면 </a:t>
            </a:r>
            <a:r>
              <a:rPr lang="en-US" altLang="ko-KR" sz="2400" dirty="0" smtClean="0">
                <a:solidFill>
                  <a:schemeClr val="bg1"/>
                </a:solidFill>
              </a:rPr>
              <a:t>A-&gt;C</a:t>
            </a:r>
            <a:r>
              <a:rPr lang="ko-KR" altLang="en-US" sz="2400" dirty="0" smtClean="0">
                <a:solidFill>
                  <a:schemeClr val="bg1"/>
                </a:solidFill>
              </a:rPr>
              <a:t>이다</a:t>
            </a:r>
            <a:r>
              <a:rPr lang="en-US" altLang="ko-KR" sz="2400" dirty="0" smtClean="0">
                <a:solidFill>
                  <a:schemeClr val="bg1"/>
                </a:solidFill>
              </a:rPr>
              <a:t>. 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“data </a:t>
            </a:r>
            <a:r>
              <a:rPr lang="ko-KR" altLang="en-US" sz="2400" dirty="0" smtClean="0">
                <a:solidFill>
                  <a:schemeClr val="bg1"/>
                </a:solidFill>
              </a:rPr>
              <a:t>를 쓰는 것은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data_ready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를 쓰는 것보다 선행된다</a:t>
            </a:r>
            <a:r>
              <a:rPr lang="en-US" altLang="ko-KR" sz="2400" dirty="0" smtClean="0">
                <a:solidFill>
                  <a:schemeClr val="bg1"/>
                </a:solidFill>
              </a:rPr>
              <a:t>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연산들의 순서를 맞추는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강제하는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r>
              <a:rPr lang="ko-KR" altLang="en-US" sz="2400" dirty="0" smtClean="0">
                <a:solidFill>
                  <a:schemeClr val="bg1"/>
                </a:solidFill>
              </a:rPr>
              <a:t> 두 가지 개념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5369611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동기화 관계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멀티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스레드에서만</a:t>
            </a:r>
            <a:r>
              <a:rPr lang="ko-KR" altLang="en-US" sz="2400" dirty="0" smtClean="0">
                <a:solidFill>
                  <a:schemeClr val="bg1"/>
                </a:solidFill>
              </a:rPr>
              <a:t> 존재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다음의 </a:t>
            </a:r>
            <a:r>
              <a:rPr lang="en-US" altLang="ko-KR" sz="2000" dirty="0" smtClean="0">
                <a:solidFill>
                  <a:schemeClr val="bg1"/>
                </a:solidFill>
              </a:rPr>
              <a:t>thread2</a:t>
            </a:r>
            <a:r>
              <a:rPr lang="ko-KR" altLang="en-US" sz="2000" dirty="0" smtClean="0">
                <a:solidFill>
                  <a:schemeClr val="bg1"/>
                </a:solidFill>
              </a:rPr>
              <a:t>는 어떤 값을 읽을까요</a:t>
            </a:r>
            <a:r>
              <a:rPr lang="en-US" altLang="ko-KR" sz="20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29695" y="5038720"/>
            <a:ext cx="352295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thread 2 </a:t>
            </a:r>
            <a:r>
              <a:rPr lang="ko-KR" altLang="en-US" sz="2400" dirty="0" smtClean="0">
                <a:solidFill>
                  <a:schemeClr val="bg1"/>
                </a:solidFill>
              </a:rPr>
              <a:t>가 읽는 값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초기값인 </a:t>
            </a:r>
            <a:r>
              <a:rPr lang="en-US" altLang="ko-KR" sz="2000" dirty="0" smtClean="0">
                <a:solidFill>
                  <a:schemeClr val="bg1"/>
                </a:solidFill>
              </a:rPr>
              <a:t>0</a:t>
            </a:r>
            <a:r>
              <a:rPr lang="ko-KR" altLang="en-US" sz="2000" dirty="0" smtClean="0">
                <a:solidFill>
                  <a:schemeClr val="bg1"/>
                </a:solidFill>
              </a:rPr>
              <a:t>을 읽거나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thread 1 </a:t>
            </a:r>
            <a:r>
              <a:rPr lang="ko-KR" altLang="en-US" sz="2000" dirty="0" smtClean="0">
                <a:solidFill>
                  <a:schemeClr val="bg1"/>
                </a:solidFill>
              </a:rPr>
              <a:t>이 쓴 </a:t>
            </a: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sz="2000" dirty="0" smtClean="0">
                <a:solidFill>
                  <a:schemeClr val="bg1"/>
                </a:solidFill>
              </a:rPr>
              <a:t>을 읽거나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79"/>
          <a:stretch/>
        </p:blipFill>
        <p:spPr>
          <a:xfrm>
            <a:off x="4629679" y="3170161"/>
            <a:ext cx="2864929" cy="2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3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dirty="0" smtClean="0"/>
              <a:t>메모리 모델 기초 </a:t>
            </a:r>
            <a:r>
              <a:rPr lang="ko-KR" altLang="en-US" sz="2800" dirty="0" smtClean="0"/>
              <a:t>객체와 메모리 공간</a:t>
            </a:r>
            <a:endParaRPr lang="en-US" b="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910" y="1742265"/>
            <a:ext cx="409727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우리가 이미 알고 있는 것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62362" y="2500655"/>
            <a:ext cx="3733800" cy="2823297"/>
            <a:chOff x="3662362" y="2500655"/>
            <a:chExt cx="3733800" cy="28232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6634"/>
            <a:stretch/>
          </p:blipFill>
          <p:spPr>
            <a:xfrm>
              <a:off x="4903792" y="3581488"/>
              <a:ext cx="1250942" cy="620346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3981450" y="2966514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페이지 연결자 13"/>
            <p:cNvSpPr/>
            <p:nvPr/>
          </p:nvSpPr>
          <p:spPr bwMode="auto">
            <a:xfrm>
              <a:off x="3662362" y="2500655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T1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7077075" y="2966514"/>
              <a:ext cx="0" cy="2357438"/>
            </a:xfrm>
            <a:prstGeom prst="straightConnector1">
              <a:avLst/>
            </a:prstGeom>
            <a:ln w="1270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순서도: 페이지 연결자 15"/>
            <p:cNvSpPr/>
            <p:nvPr/>
          </p:nvSpPr>
          <p:spPr bwMode="auto">
            <a:xfrm>
              <a:off x="6757987" y="2500655"/>
              <a:ext cx="638175" cy="638175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T2</a:t>
              </a:r>
              <a:endParaRPr lang="ko-KR" alt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4086877" y="3891661"/>
              <a:ext cx="72401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6221719" y="3891661"/>
              <a:ext cx="741708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3542180" y="5638992"/>
            <a:ext cx="397416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다른 </a:t>
            </a:r>
            <a:r>
              <a:rPr lang="ko-KR" altLang="en-US" dirty="0" err="1" smtClean="0">
                <a:solidFill>
                  <a:schemeClr val="bg1"/>
                </a:solidFill>
              </a:rPr>
              <a:t>스레드가</a:t>
            </a:r>
            <a:r>
              <a:rPr lang="ko-KR" altLang="en-US" dirty="0" smtClean="0">
                <a:solidFill>
                  <a:schemeClr val="bg1"/>
                </a:solidFill>
              </a:rPr>
              <a:t> 같은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객체</a:t>
            </a:r>
            <a:r>
              <a:rPr lang="ko-KR" altLang="en-US" dirty="0" smtClean="0">
                <a:solidFill>
                  <a:schemeClr val="bg1"/>
                </a:solidFill>
              </a:rPr>
              <a:t>를 접근하면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Data Race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0155" y="5946768"/>
            <a:ext cx="20839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?</a:t>
            </a:r>
            <a:endParaRPr lang="ko-KR" altLang="en-US" sz="3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961877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동기화 관계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thread 2 </a:t>
            </a:r>
            <a:r>
              <a:rPr lang="ko-KR" altLang="en-US" sz="2400" dirty="0" smtClean="0">
                <a:solidFill>
                  <a:schemeClr val="bg1"/>
                </a:solidFill>
              </a:rPr>
              <a:t>가 </a:t>
            </a:r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sz="2400" dirty="0" smtClean="0">
                <a:solidFill>
                  <a:schemeClr val="bg1"/>
                </a:solidFill>
              </a:rPr>
              <a:t>을 읽으면</a:t>
            </a:r>
            <a:r>
              <a:rPr lang="en-US" altLang="ko-KR" sz="2400" dirty="0" smtClean="0">
                <a:solidFill>
                  <a:schemeClr val="bg1"/>
                </a:solidFill>
              </a:rPr>
              <a:t>, “</a:t>
            </a:r>
            <a:r>
              <a:rPr lang="ko-KR" altLang="en-US" sz="2400" dirty="0" smtClean="0">
                <a:solidFill>
                  <a:schemeClr val="bg1"/>
                </a:solidFill>
              </a:rPr>
              <a:t>동기화 되었다</a:t>
            </a:r>
            <a:r>
              <a:rPr lang="en-US" altLang="ko-KR" sz="2400" dirty="0" smtClean="0">
                <a:solidFill>
                  <a:schemeClr val="bg1"/>
                </a:solidFill>
              </a:rPr>
              <a:t>!” </a:t>
            </a:r>
            <a:r>
              <a:rPr lang="ko-KR" altLang="en-US" sz="2400" dirty="0" smtClean="0">
                <a:solidFill>
                  <a:schemeClr val="bg1"/>
                </a:solidFill>
              </a:rPr>
              <a:t>라고 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write(data) </a:t>
            </a:r>
            <a:r>
              <a:rPr lang="ko-KR" altLang="en-US" sz="2400" dirty="0" smtClean="0">
                <a:solidFill>
                  <a:schemeClr val="bg1"/>
                </a:solidFill>
              </a:rPr>
              <a:t>가 </a:t>
            </a:r>
            <a:r>
              <a:rPr lang="en-US" altLang="ko-KR" sz="2400" dirty="0" smtClean="0">
                <a:solidFill>
                  <a:schemeClr val="bg1"/>
                </a:solidFill>
              </a:rPr>
              <a:t>read(data) </a:t>
            </a:r>
            <a:r>
              <a:rPr lang="ko-KR" altLang="en-US" sz="2400" dirty="0" smtClean="0">
                <a:solidFill>
                  <a:schemeClr val="bg1"/>
                </a:solidFill>
              </a:rPr>
              <a:t>보다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먼저 발생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선행</a:t>
            </a:r>
            <a:r>
              <a:rPr lang="en-US" altLang="ko-KR" sz="2400" dirty="0" smtClean="0">
                <a:solidFill>
                  <a:schemeClr val="bg1"/>
                </a:solidFill>
              </a:rPr>
              <a:t>) </a:t>
            </a:r>
            <a:r>
              <a:rPr lang="ko-KR" altLang="en-US" sz="2400" dirty="0" smtClean="0">
                <a:solidFill>
                  <a:schemeClr val="bg1"/>
                </a:solidFill>
              </a:rPr>
              <a:t>되었으며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write(data) </a:t>
            </a:r>
            <a:r>
              <a:rPr lang="ko-KR" altLang="en-US" sz="2400" dirty="0" smtClean="0">
                <a:solidFill>
                  <a:schemeClr val="bg1"/>
                </a:solidFill>
              </a:rPr>
              <a:t>의 결과를 </a:t>
            </a:r>
            <a:r>
              <a:rPr lang="en-US" altLang="ko-KR" sz="2400" dirty="0" smtClean="0">
                <a:solidFill>
                  <a:schemeClr val="bg1"/>
                </a:solidFill>
              </a:rPr>
              <a:t>thread 2</a:t>
            </a:r>
            <a:r>
              <a:rPr lang="ko-KR" altLang="en-US" sz="2400" dirty="0" smtClean="0">
                <a:solidFill>
                  <a:schemeClr val="bg1"/>
                </a:solidFill>
              </a:rPr>
              <a:t>가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관측할 수 있었다</a:t>
            </a:r>
            <a:r>
              <a:rPr lang="ko-KR" altLang="en-US" sz="2400" dirty="0" smtClean="0">
                <a:solidFill>
                  <a:schemeClr val="bg1"/>
                </a:solidFill>
              </a:rPr>
              <a:t>는 의미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42012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선행 관계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단일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한 연산이 다른 연산보다 먼저 위치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en-US" altLang="ko-KR" sz="2000" dirty="0">
                <a:solidFill>
                  <a:schemeClr val="bg1"/>
                </a:solidFill>
              </a:rPr>
              <a:t>sequenced before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</a:rPr>
              <a:t>해 있다면 </a:t>
            </a: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선행</a:t>
            </a:r>
            <a:r>
              <a:rPr lang="en-US" altLang="ko-KR" sz="2000" dirty="0" smtClean="0">
                <a:solidFill>
                  <a:schemeClr val="bg1"/>
                </a:solidFill>
              </a:rPr>
              <a:t>(happens before)</a:t>
            </a:r>
            <a:r>
              <a:rPr lang="ko-KR" altLang="en-US" sz="2000" dirty="0" smtClean="0">
                <a:solidFill>
                  <a:schemeClr val="bg1"/>
                </a:solidFill>
              </a:rPr>
              <a:t>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이미 익숙한 개념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37" y="3760550"/>
            <a:ext cx="1905710" cy="22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547212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선행 관계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단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같은 구문에 위치한 연산들은 순서가 정의되지 않는다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10" y="3281129"/>
            <a:ext cx="3156353" cy="2925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4996" y="5590694"/>
            <a:ext cx="573189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</a:rPr>
              <a:t>get_num</a:t>
            </a:r>
            <a:r>
              <a:rPr lang="en-US" altLang="ko-KR" sz="2000" dirty="0" smtClean="0">
                <a:solidFill>
                  <a:schemeClr val="bg1"/>
                </a:solidFill>
              </a:rPr>
              <a:t>() </a:t>
            </a:r>
            <a:r>
              <a:rPr lang="ko-KR" altLang="en-US" sz="2000" dirty="0" smtClean="0">
                <a:solidFill>
                  <a:schemeClr val="bg1"/>
                </a:solidFill>
              </a:rPr>
              <a:t>은 같은 구문</a:t>
            </a:r>
            <a:r>
              <a:rPr lang="en-US" altLang="ko-KR" sz="2000" dirty="0" smtClean="0">
                <a:solidFill>
                  <a:schemeClr val="bg1"/>
                </a:solidFill>
              </a:rPr>
              <a:t>(statement) </a:t>
            </a:r>
            <a:r>
              <a:rPr lang="ko-KR" altLang="en-US" sz="2000" dirty="0" smtClean="0">
                <a:solidFill>
                  <a:schemeClr val="bg1"/>
                </a:solidFill>
              </a:rPr>
              <a:t>에 위치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err="1" smtClean="0">
                <a:solidFill>
                  <a:schemeClr val="bg1"/>
                </a:solidFill>
              </a:rPr>
              <a:t>get_num</a:t>
            </a:r>
            <a:r>
              <a:rPr lang="en-US" altLang="ko-KR" sz="2000" dirty="0" smtClean="0">
                <a:solidFill>
                  <a:schemeClr val="bg1"/>
                </a:solidFill>
              </a:rPr>
              <a:t>() </a:t>
            </a:r>
            <a:r>
              <a:rPr lang="ko-KR" altLang="en-US" sz="2000" dirty="0" smtClean="0">
                <a:solidFill>
                  <a:schemeClr val="bg1"/>
                </a:solidFill>
              </a:rPr>
              <a:t>사이엔 </a:t>
            </a:r>
            <a:r>
              <a:rPr lang="en-US" altLang="ko-KR" sz="2000" dirty="0" smtClean="0">
                <a:solidFill>
                  <a:schemeClr val="bg1"/>
                </a:solidFill>
              </a:rPr>
              <a:t>sequenced before </a:t>
            </a:r>
            <a:r>
              <a:rPr lang="ko-KR" altLang="en-US" sz="2000" dirty="0" smtClean="0">
                <a:solidFill>
                  <a:schemeClr val="bg1"/>
                </a:solidFill>
              </a:rPr>
              <a:t>관계가 없다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76175" y="5898470"/>
            <a:ext cx="1077958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8204169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선행 관계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멀티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스레드에서는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000" dirty="0" smtClean="0">
                <a:solidFill>
                  <a:schemeClr val="bg1"/>
                </a:solidFill>
              </a:rPr>
              <a:t> 간 선행 관계</a:t>
            </a:r>
            <a:r>
              <a:rPr lang="en-US" altLang="ko-KR" sz="2000" dirty="0" smtClean="0">
                <a:solidFill>
                  <a:schemeClr val="bg1"/>
                </a:solidFill>
              </a:rPr>
              <a:t>(inter-thread happens-before)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스레드의</a:t>
            </a:r>
            <a:r>
              <a:rPr lang="ko-KR" altLang="en-US" sz="2000" dirty="0" smtClean="0">
                <a:solidFill>
                  <a:schemeClr val="bg1"/>
                </a:solidFill>
              </a:rPr>
              <a:t> 연산 </a:t>
            </a:r>
            <a:r>
              <a:rPr lang="en-US" altLang="ko-KR" sz="2000" dirty="0" smtClean="0">
                <a:solidFill>
                  <a:schemeClr val="bg1"/>
                </a:solidFill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</a:rPr>
              <a:t>가 다른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스레드의</a:t>
            </a:r>
            <a:r>
              <a:rPr lang="ko-KR" altLang="en-US" sz="2000" dirty="0" smtClean="0">
                <a:solidFill>
                  <a:schemeClr val="bg1"/>
                </a:solidFill>
              </a:rPr>
              <a:t> 연산 </a:t>
            </a:r>
            <a:r>
              <a:rPr lang="en-US" altLang="ko-KR" sz="2000" dirty="0" smtClean="0">
                <a:solidFill>
                  <a:schemeClr val="bg1"/>
                </a:solidFill>
              </a:rPr>
              <a:t>B</a:t>
            </a:r>
            <a:r>
              <a:rPr lang="ko-KR" altLang="en-US" sz="2000" dirty="0" smtClean="0">
                <a:solidFill>
                  <a:schemeClr val="bg1"/>
                </a:solidFill>
              </a:rPr>
              <a:t>보다 먼저 수행되면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</a:rPr>
              <a:t>는</a:t>
            </a:r>
            <a:r>
              <a:rPr lang="en-US" altLang="ko-KR" sz="2000" dirty="0" smtClean="0">
                <a:solidFill>
                  <a:schemeClr val="bg1"/>
                </a:solidFill>
              </a:rPr>
              <a:t> B</a:t>
            </a:r>
            <a:r>
              <a:rPr lang="ko-KR" altLang="en-US" sz="2000" dirty="0" smtClean="0">
                <a:solidFill>
                  <a:schemeClr val="bg1"/>
                </a:solidFill>
              </a:rPr>
              <a:t>보다 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000" dirty="0" smtClean="0">
                <a:solidFill>
                  <a:schemeClr val="bg1"/>
                </a:solidFill>
              </a:rPr>
              <a:t> 차원에서</a:t>
            </a:r>
            <a:r>
              <a:rPr lang="en-US" altLang="ko-KR" sz="2000" dirty="0" smtClean="0">
                <a:solidFill>
                  <a:schemeClr val="bg1"/>
                </a:solidFill>
              </a:rPr>
              <a:t>) </a:t>
            </a:r>
            <a:r>
              <a:rPr lang="ko-KR" altLang="en-US" sz="2000" dirty="0" smtClean="0">
                <a:solidFill>
                  <a:schemeClr val="bg1"/>
                </a:solidFill>
              </a:rPr>
              <a:t>선행된다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</a:rPr>
              <a:t>동기화</a:t>
            </a:r>
            <a:r>
              <a:rPr lang="en-US" altLang="ko-KR" sz="2000" dirty="0" smtClean="0">
                <a:solidFill>
                  <a:schemeClr val="bg1"/>
                </a:solidFill>
              </a:rPr>
              <a:t>” </a:t>
            </a:r>
            <a:r>
              <a:rPr lang="ko-KR" altLang="en-US" sz="2000" dirty="0" smtClean="0">
                <a:solidFill>
                  <a:schemeClr val="bg1"/>
                </a:solidFill>
              </a:rPr>
              <a:t>관계를 필요로 함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연산 </a:t>
            </a:r>
            <a:r>
              <a:rPr lang="en-US" altLang="ko-KR" sz="2000" dirty="0" smtClean="0">
                <a:solidFill>
                  <a:schemeClr val="bg1"/>
                </a:solidFill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</a:rPr>
              <a:t>가 연산 </a:t>
            </a:r>
            <a:r>
              <a:rPr lang="en-US" altLang="ko-KR" sz="2000" dirty="0" smtClean="0">
                <a:solidFill>
                  <a:schemeClr val="bg1"/>
                </a:solidFill>
              </a:rPr>
              <a:t>B</a:t>
            </a:r>
            <a:r>
              <a:rPr lang="ko-KR" altLang="en-US" sz="2000" dirty="0" smtClean="0">
                <a:solidFill>
                  <a:schemeClr val="bg1"/>
                </a:solidFill>
              </a:rPr>
              <a:t>와 동기화 되면</a:t>
            </a:r>
            <a:r>
              <a:rPr lang="en-US" altLang="ko-KR" sz="2000" dirty="0" smtClean="0">
                <a:solidFill>
                  <a:schemeClr val="bg1"/>
                </a:solidFill>
              </a:rPr>
              <a:t>, A</a:t>
            </a:r>
            <a:r>
              <a:rPr lang="ko-KR" altLang="en-US" sz="2000" dirty="0" smtClean="0">
                <a:solidFill>
                  <a:schemeClr val="bg1"/>
                </a:solidFill>
              </a:rPr>
              <a:t>는 </a:t>
            </a:r>
            <a:r>
              <a:rPr lang="en-US" altLang="ko-KR" sz="2000" dirty="0" smtClean="0">
                <a:solidFill>
                  <a:schemeClr val="bg1"/>
                </a:solidFill>
              </a:rPr>
              <a:t>B</a:t>
            </a:r>
            <a:r>
              <a:rPr lang="ko-KR" altLang="en-US" sz="2000" dirty="0" smtClean="0">
                <a:solidFill>
                  <a:schemeClr val="bg1"/>
                </a:solidFill>
              </a:rPr>
              <a:t>보다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선행된 것이다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47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the beginning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4514056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선행 관계의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이행성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A-&gt;B,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B-&gt;C </a:t>
            </a:r>
            <a:r>
              <a:rPr lang="ko-KR" altLang="en-US" sz="2400" dirty="0" smtClean="0">
                <a:solidFill>
                  <a:schemeClr val="bg1"/>
                </a:solidFill>
              </a:rPr>
              <a:t>이면</a:t>
            </a:r>
            <a:r>
              <a:rPr lang="en-US" altLang="ko-KR" sz="2400" dirty="0" smtClean="0">
                <a:solidFill>
                  <a:schemeClr val="bg1"/>
                </a:solidFill>
              </a:rPr>
              <a:t>, A-&gt;C </a:t>
            </a:r>
            <a:r>
              <a:rPr lang="ko-KR" altLang="en-US" sz="2400" dirty="0" smtClean="0">
                <a:solidFill>
                  <a:schemeClr val="bg1"/>
                </a:solidFill>
              </a:rPr>
              <a:t>이다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81450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페이지 연결자 5"/>
          <p:cNvSpPr/>
          <p:nvPr/>
        </p:nvSpPr>
        <p:spPr bwMode="auto">
          <a:xfrm>
            <a:off x="3662362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077075" y="2966514"/>
            <a:ext cx="0" cy="2357438"/>
          </a:xfrm>
          <a:prstGeom prst="straightConnector1">
            <a:avLst/>
          </a:prstGeom>
          <a:ln w="1270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페이지 연결자 7"/>
          <p:cNvSpPr/>
          <p:nvPr/>
        </p:nvSpPr>
        <p:spPr bwMode="auto">
          <a:xfrm>
            <a:off x="6757987" y="2500655"/>
            <a:ext cx="638175" cy="638175"/>
          </a:xfrm>
          <a:prstGeom prst="flowChartOffpage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7" y="4124245"/>
            <a:ext cx="2409825" cy="266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7" y="4575416"/>
            <a:ext cx="4164202" cy="2655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690" y="3390292"/>
            <a:ext cx="2012412" cy="335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47" y="3977156"/>
            <a:ext cx="2005767" cy="29417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 bwMode="auto">
          <a:xfrm>
            <a:off x="4124528" y="3390292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4197687" y="4143862"/>
            <a:ext cx="2663151" cy="175058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>
            <a:off x="6844371" y="4146253"/>
            <a:ext cx="176009" cy="733953"/>
          </a:xfrm>
          <a:prstGeom prst="down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곱셈 기호 2"/>
          <p:cNvSpPr/>
          <p:nvPr/>
        </p:nvSpPr>
        <p:spPr bwMode="auto">
          <a:xfrm>
            <a:off x="3328218" y="3450988"/>
            <a:ext cx="311340" cy="255311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22995" y="3195396"/>
            <a:ext cx="4523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endParaRPr lang="en-US" altLang="ko-KR" sz="3600" b="0" cap="none" spc="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9406" y="5569798"/>
            <a:ext cx="548547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동기화할 데이터가 여러 개더라도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</a:rPr>
              <a:t>notify </a:t>
            </a:r>
            <a:r>
              <a:rPr lang="ko-KR" altLang="en-US" sz="2800" dirty="0" smtClean="0">
                <a:solidFill>
                  <a:schemeClr val="bg1"/>
                </a:solidFill>
              </a:rPr>
              <a:t>는 하나로 충분</a:t>
            </a:r>
          </a:p>
        </p:txBody>
      </p:sp>
      <p:sp>
        <p:nvSpPr>
          <p:cNvPr id="21" name="곱셈 기호 20"/>
          <p:cNvSpPr/>
          <p:nvPr/>
        </p:nvSpPr>
        <p:spPr bwMode="auto">
          <a:xfrm>
            <a:off x="11430002" y="4581909"/>
            <a:ext cx="311340" cy="255311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4779" y="4326317"/>
            <a:ext cx="4523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endParaRPr lang="en-US" altLang="ko-KR" sz="3600" b="0" cap="none" spc="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8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6073779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현대 컴파일러와 </a:t>
            </a:r>
            <a:r>
              <a:rPr lang="en-US" altLang="ko-KR" sz="2800" dirty="0" smtClean="0">
                <a:solidFill>
                  <a:schemeClr val="bg1"/>
                </a:solidFill>
              </a:rPr>
              <a:t>CPU</a:t>
            </a:r>
            <a:r>
              <a:rPr lang="ko-KR" altLang="en-US" sz="2800" dirty="0" smtClean="0">
                <a:solidFill>
                  <a:schemeClr val="bg1"/>
                </a:solidFill>
              </a:rPr>
              <a:t>는</a:t>
            </a:r>
            <a:r>
              <a:rPr lang="en-US" altLang="ko-KR" sz="2800" dirty="0">
                <a:solidFill>
                  <a:schemeClr val="bg1"/>
                </a:solidFill>
              </a:rPr>
              <a:t/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 smtClean="0">
                <a:solidFill>
                  <a:schemeClr val="bg1"/>
                </a:solidFill>
              </a:rPr>
              <a:t>내가 쓴 순서대로 계산하지 않는다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2" y="3709379"/>
            <a:ext cx="1905710" cy="22268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1478604" y="4511101"/>
            <a:ext cx="1147864" cy="6321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626468" y="4958573"/>
            <a:ext cx="1167319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08562" y="4773907"/>
            <a:ext cx="51616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누가 </a:t>
            </a:r>
            <a:r>
              <a:rPr lang="ko-KR" altLang="en-US" sz="2400" smtClean="0">
                <a:solidFill>
                  <a:schemeClr val="bg1"/>
                </a:solidFill>
              </a:rPr>
              <a:t>먼저 실행 되어도 </a:t>
            </a:r>
            <a:r>
              <a:rPr lang="ko-KR" altLang="en-US" sz="2400" dirty="0" smtClean="0">
                <a:solidFill>
                  <a:schemeClr val="bg1"/>
                </a:solidFill>
              </a:rPr>
              <a:t>상관없는 것들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1478604" y="5223688"/>
            <a:ext cx="1147864" cy="6321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626468" y="5636266"/>
            <a:ext cx="1167319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8562" y="5451600"/>
            <a:ext cx="54694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누가 봐도 순서대로 실행되어야 </a:t>
            </a:r>
            <a:r>
              <a:rPr lang="ko-KR" altLang="en-US" sz="2400" dirty="0">
                <a:solidFill>
                  <a:schemeClr val="bg1"/>
                </a:solidFill>
              </a:rPr>
              <a:t>할</a:t>
            </a:r>
            <a:r>
              <a:rPr lang="ko-KR" altLang="en-US" sz="2400" dirty="0" smtClean="0">
                <a:solidFill>
                  <a:schemeClr val="bg1"/>
                </a:solidFill>
              </a:rPr>
              <a:t> 것들</a:t>
            </a:r>
          </a:p>
        </p:txBody>
      </p:sp>
    </p:spTree>
    <p:extLst>
      <p:ext uri="{BB962C8B-B14F-4D97-AF65-F5344CB8AC3E}">
        <p14:creationId xmlns:p14="http://schemas.microsoft.com/office/powerpoint/2010/main" val="37135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4305666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컴파일러 최적화의 함정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6294"/>
          <a:stretch/>
        </p:blipFill>
        <p:spPr>
          <a:xfrm>
            <a:off x="1237864" y="3225971"/>
            <a:ext cx="4316269" cy="26602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1495673" y="4158232"/>
            <a:ext cx="2042808" cy="18781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538482" y="4252141"/>
            <a:ext cx="2941831" cy="972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5" y="3824390"/>
            <a:ext cx="4492168" cy="8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5360442" cy="2831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CPU out-of-order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빨리 끝나도 되는 것부터 끝낸다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근데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싱글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스레드</a:t>
            </a:r>
            <a:r>
              <a:rPr lang="ko-KR" altLang="en-US" sz="2400" dirty="0" smtClean="0">
                <a:solidFill>
                  <a:schemeClr val="bg1"/>
                </a:solidFill>
              </a:rPr>
              <a:t> 기준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55" y="2328381"/>
            <a:ext cx="4202350" cy="36720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9248" y="6113597"/>
            <a:ext cx="1076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http://renesasrulz.com/doctor_micro/rx_blog/b/weblog/archive/2010/05/17/pipeline-and-out-of-order-instruction-execution-optimize-performance.aspx</a:t>
            </a:r>
          </a:p>
        </p:txBody>
      </p:sp>
    </p:spTree>
    <p:extLst>
      <p:ext uri="{BB962C8B-B14F-4D97-AF65-F5344CB8AC3E}">
        <p14:creationId xmlns:p14="http://schemas.microsoft.com/office/powerpoint/2010/main" val="31749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6460102" cy="3570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CPU cache &amp; write buffer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계산 결과를 바로 메모리에 쓰지 않는다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Write 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메모리 데이터 </a:t>
            </a:r>
            <a:r>
              <a:rPr lang="en-US" altLang="ko-KR" sz="2400" dirty="0" smtClean="0">
                <a:solidFill>
                  <a:schemeClr val="bg1"/>
                </a:solidFill>
              </a:rPr>
              <a:t>!= </a:t>
            </a:r>
            <a:r>
              <a:rPr lang="ko-KR" altLang="en-US" sz="2400" dirty="0" smtClean="0">
                <a:solidFill>
                  <a:schemeClr val="bg1"/>
                </a:solidFill>
              </a:rPr>
              <a:t>캐시 데이터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74967" y="5891511"/>
            <a:ext cx="3586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http://egloos.zum.com/recipes/v/5170809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70" y="3716908"/>
            <a:ext cx="3876675" cy="2133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8468139" y="4783708"/>
            <a:ext cx="1133061" cy="5933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Ordering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for atomic operation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1673" y="1596331"/>
            <a:ext cx="4762779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Memory Ordering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이란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CPU cache &amp; write buffer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800" dirty="0" smtClean="0">
                <a:solidFill>
                  <a:schemeClr val="bg1"/>
                </a:solidFill>
              </a:rPr>
              <a:t>in</a:t>
            </a:r>
            <a:r>
              <a:rPr lang="ko-KR" altLang="en-US" sz="2800" dirty="0" smtClean="0">
                <a:solidFill>
                  <a:schemeClr val="bg1"/>
                </a:solidFill>
              </a:rPr>
              <a:t> 멀티 코어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891333" y="1860110"/>
            <a:ext cx="3876676" cy="4574977"/>
            <a:chOff x="6891333" y="1860110"/>
            <a:chExt cx="3876676" cy="4574977"/>
          </a:xfrm>
        </p:grpSpPr>
        <p:sp>
          <p:nvSpPr>
            <p:cNvPr id="4" name="직사각형 3"/>
            <p:cNvSpPr/>
            <p:nvPr/>
          </p:nvSpPr>
          <p:spPr>
            <a:xfrm>
              <a:off x="7036233" y="6127310"/>
              <a:ext cx="35868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http://egloos.zum.com/recipes/v/5170809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1333" y="1860110"/>
              <a:ext cx="3876675" cy="2133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1334" y="3993710"/>
              <a:ext cx="3876675" cy="21336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 bwMode="auto">
            <a:xfrm>
              <a:off x="9839739" y="2385391"/>
              <a:ext cx="783373" cy="348863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(RAM)</a:t>
              </a: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7305261" y="4144617"/>
              <a:ext cx="506896" cy="2087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FF0000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20300</TotalTime>
  <Words>6902</Words>
  <Application>Microsoft Office PowerPoint</Application>
  <PresentationFormat>와이드스크린</PresentationFormat>
  <Paragraphs>2004</Paragraphs>
  <Slides>170</Slides>
  <Notes>153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79" baseType="lpstr">
      <vt:lpstr>Ubuntu</vt:lpstr>
      <vt:lpstr>궁서</vt:lpstr>
      <vt:lpstr>맑은 고딕</vt:lpstr>
      <vt:lpstr>서울남산체 M</vt:lpstr>
      <vt:lpstr>Arial</vt:lpstr>
      <vt:lpstr>Calibri</vt:lpstr>
      <vt:lpstr>Segoe UI</vt:lpstr>
      <vt:lpstr>Wingdings</vt:lpstr>
      <vt:lpstr>Metro_TT_Blue_16x9_02-12</vt:lpstr>
      <vt:lpstr>PowerPoint 프레젠테이션</vt:lpstr>
      <vt:lpstr>지난 이야기(4장)</vt:lpstr>
      <vt:lpstr>오늘의 내용</vt:lpstr>
      <vt:lpstr>Part 1.  메모리 모델 기초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객체와 메모리 공간</vt:lpstr>
      <vt:lpstr>메모리 모델 기초 수정 순서</vt:lpstr>
      <vt:lpstr>메모리 모델 기초 수정 순서</vt:lpstr>
      <vt:lpstr>메모리 모델 기초 수정 순서</vt:lpstr>
      <vt:lpstr>메모리 모델 기초 수정 순서</vt:lpstr>
      <vt:lpstr>메모리 모델 기초 수정 순서</vt:lpstr>
      <vt:lpstr>메모리 모델 기초 수정 순서</vt:lpstr>
      <vt:lpstr>메모리 모델 기초 수정 순서</vt:lpstr>
      <vt:lpstr>Part 2.  C++에서의  원자적 연산들과 자료형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원자적 연산들과 자료형 표준 atomic type</vt:lpstr>
      <vt:lpstr>Part 3.  Memory Ordering  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the beginning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for atomic operation</vt:lpstr>
      <vt:lpstr>Memory Ordering memory_order_seq_cst</vt:lpstr>
      <vt:lpstr>Memory Ordering memory_order_seq_cst</vt:lpstr>
      <vt:lpstr>Memory Ordering memory_order_seq_cst</vt:lpstr>
      <vt:lpstr>Memory Ordering memory_order_seq_cst</vt:lpstr>
      <vt:lpstr>Memory Ordering memory_order_seq_cst</vt:lpstr>
      <vt:lpstr>Memory Ordering memory_order_seq_cst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memory_order_relaxed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memory_order_acquire / _release</vt:lpstr>
      <vt:lpstr>Memory Ordering memory_order_consume / _release</vt:lpstr>
      <vt:lpstr>Memory Ordering relaxed and acquire-release</vt:lpstr>
      <vt:lpstr>Memory Ordering relaxed and acquire-release</vt:lpstr>
      <vt:lpstr>Memory Ordering relaxed and acquire-release</vt:lpstr>
      <vt:lpstr>Memory Ordering relaxed and acquire-release</vt:lpstr>
      <vt:lpstr>Memory Ordering relaxed and acquire-release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reordering</vt:lpstr>
      <vt:lpstr>Memory Ordering for atomic operation</vt:lpstr>
      <vt:lpstr>Summury </vt:lpstr>
      <vt:lpstr>감사합니다.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Ha Park</dc:creator>
  <cp:lastModifiedBy>RammerChoi</cp:lastModifiedBy>
  <cp:revision>932</cp:revision>
  <dcterms:created xsi:type="dcterms:W3CDTF">2014-11-18T06:53:54Z</dcterms:created>
  <dcterms:modified xsi:type="dcterms:W3CDTF">2016-01-09T19:42:54Z</dcterms:modified>
</cp:coreProperties>
</file>